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9" r:id="rId1"/>
  </p:sldMasterIdLst>
  <p:notesMasterIdLst>
    <p:notesMasterId r:id="rId55"/>
  </p:notesMasterIdLst>
  <p:sldIdLst>
    <p:sldId id="256" r:id="rId2"/>
    <p:sldId id="257" r:id="rId3"/>
    <p:sldId id="259" r:id="rId4"/>
    <p:sldId id="260" r:id="rId5"/>
    <p:sldId id="261" r:id="rId6"/>
    <p:sldId id="262" r:id="rId7"/>
    <p:sldId id="263" r:id="rId8"/>
    <p:sldId id="309" r:id="rId9"/>
    <p:sldId id="264" r:id="rId10"/>
    <p:sldId id="311" r:id="rId11"/>
    <p:sldId id="265" r:id="rId12"/>
    <p:sldId id="266" r:id="rId13"/>
    <p:sldId id="268" r:id="rId14"/>
    <p:sldId id="269" r:id="rId15"/>
    <p:sldId id="270" r:id="rId16"/>
    <p:sldId id="271" r:id="rId17"/>
    <p:sldId id="272" r:id="rId18"/>
    <p:sldId id="273" r:id="rId19"/>
    <p:sldId id="274" r:id="rId20"/>
    <p:sldId id="275" r:id="rId21"/>
    <p:sldId id="276" r:id="rId22"/>
    <p:sldId id="277" r:id="rId23"/>
    <p:sldId id="285" r:id="rId24"/>
    <p:sldId id="278" r:id="rId25"/>
    <p:sldId id="279" r:id="rId26"/>
    <p:sldId id="280" r:id="rId27"/>
    <p:sldId id="282" r:id="rId28"/>
    <p:sldId id="286" r:id="rId29"/>
    <p:sldId id="283" r:id="rId30"/>
    <p:sldId id="310" r:id="rId31"/>
    <p:sldId id="284"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57"/>
  </p:normalViewPr>
  <p:slideViewPr>
    <p:cSldViewPr snapToGrid="0" snapToObjects="1">
      <p:cViewPr varScale="1">
        <p:scale>
          <a:sx n="102" d="100"/>
          <a:sy n="102" d="100"/>
        </p:scale>
        <p:origin x="41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64E14C-352F-8449-8E6A-C956AF64E94A}" type="datetimeFigureOut">
              <a:rPr lang="en-US" smtClean="0"/>
              <a:t>1/13/18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7AADFD-AB28-F240-A855-1D90F4BFDDBE}" type="slidenum">
              <a:rPr lang="en-US" smtClean="0"/>
              <a:t>‹#›</a:t>
            </a:fld>
            <a:endParaRPr lang="en-US"/>
          </a:p>
        </p:txBody>
      </p:sp>
    </p:spTree>
    <p:extLst>
      <p:ext uri="{BB962C8B-B14F-4D97-AF65-F5344CB8AC3E}">
        <p14:creationId xmlns:p14="http://schemas.microsoft.com/office/powerpoint/2010/main" val="1549889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7AADFD-AB28-F240-A855-1D90F4BFDDBE}" type="slidenum">
              <a:rPr lang="en-US" smtClean="0"/>
              <a:t>3</a:t>
            </a:fld>
            <a:endParaRPr lang="en-US"/>
          </a:p>
        </p:txBody>
      </p:sp>
    </p:spTree>
    <p:extLst>
      <p:ext uri="{BB962C8B-B14F-4D97-AF65-F5344CB8AC3E}">
        <p14:creationId xmlns:p14="http://schemas.microsoft.com/office/powerpoint/2010/main" val="19045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7AADFD-AB28-F240-A855-1D90F4BFDDBE}" type="slidenum">
              <a:rPr lang="en-US" smtClean="0"/>
              <a:t>4</a:t>
            </a:fld>
            <a:endParaRPr lang="en-US"/>
          </a:p>
        </p:txBody>
      </p:sp>
    </p:spTree>
    <p:extLst>
      <p:ext uri="{BB962C8B-B14F-4D97-AF65-F5344CB8AC3E}">
        <p14:creationId xmlns:p14="http://schemas.microsoft.com/office/powerpoint/2010/main" val="88205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7AADFD-AB28-F240-A855-1D90F4BFDDBE}" type="slidenum">
              <a:rPr lang="en-US" smtClean="0"/>
              <a:t>5</a:t>
            </a:fld>
            <a:endParaRPr lang="en-US"/>
          </a:p>
        </p:txBody>
      </p:sp>
    </p:spTree>
    <p:extLst>
      <p:ext uri="{BB962C8B-B14F-4D97-AF65-F5344CB8AC3E}">
        <p14:creationId xmlns:p14="http://schemas.microsoft.com/office/powerpoint/2010/main" val="1807101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7AADFD-AB28-F240-A855-1D90F4BFDDBE}" type="slidenum">
              <a:rPr lang="en-US" smtClean="0"/>
              <a:t>6</a:t>
            </a:fld>
            <a:endParaRPr lang="en-US"/>
          </a:p>
        </p:txBody>
      </p:sp>
    </p:spTree>
    <p:extLst>
      <p:ext uri="{BB962C8B-B14F-4D97-AF65-F5344CB8AC3E}">
        <p14:creationId xmlns:p14="http://schemas.microsoft.com/office/powerpoint/2010/main" val="1080404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7AADFD-AB28-F240-A855-1D90F4BFDDBE}" type="slidenum">
              <a:rPr lang="en-US" smtClean="0"/>
              <a:t>7</a:t>
            </a:fld>
            <a:endParaRPr lang="en-US"/>
          </a:p>
        </p:txBody>
      </p:sp>
    </p:spTree>
    <p:extLst>
      <p:ext uri="{BB962C8B-B14F-4D97-AF65-F5344CB8AC3E}">
        <p14:creationId xmlns:p14="http://schemas.microsoft.com/office/powerpoint/2010/main" val="1720583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7AADFD-AB28-F240-A855-1D90F4BFDDBE}" type="slidenum">
              <a:rPr lang="en-US" smtClean="0"/>
              <a:t>9</a:t>
            </a:fld>
            <a:endParaRPr lang="en-US"/>
          </a:p>
        </p:txBody>
      </p:sp>
    </p:spTree>
    <p:extLst>
      <p:ext uri="{BB962C8B-B14F-4D97-AF65-F5344CB8AC3E}">
        <p14:creationId xmlns:p14="http://schemas.microsoft.com/office/powerpoint/2010/main" val="92678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7AADFD-AB28-F240-A855-1D90F4BFDDBE}" type="slidenum">
              <a:rPr lang="en-US" smtClean="0"/>
              <a:t>11</a:t>
            </a:fld>
            <a:endParaRPr lang="en-US"/>
          </a:p>
        </p:txBody>
      </p:sp>
    </p:spTree>
    <p:extLst>
      <p:ext uri="{BB962C8B-B14F-4D97-AF65-F5344CB8AC3E}">
        <p14:creationId xmlns:p14="http://schemas.microsoft.com/office/powerpoint/2010/main" val="4843337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7AADFD-AB28-F240-A855-1D90F4BFDDBE}" type="slidenum">
              <a:rPr lang="en-US" smtClean="0"/>
              <a:t>12</a:t>
            </a:fld>
            <a:endParaRPr lang="en-US"/>
          </a:p>
        </p:txBody>
      </p:sp>
    </p:spTree>
    <p:extLst>
      <p:ext uri="{BB962C8B-B14F-4D97-AF65-F5344CB8AC3E}">
        <p14:creationId xmlns:p14="http://schemas.microsoft.com/office/powerpoint/2010/main" val="8448890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7AADFD-AB28-F240-A855-1D90F4BFDDBE}" type="slidenum">
              <a:rPr lang="en-US" smtClean="0"/>
              <a:t>13</a:t>
            </a:fld>
            <a:endParaRPr lang="en-US"/>
          </a:p>
        </p:txBody>
      </p:sp>
    </p:spTree>
    <p:extLst>
      <p:ext uri="{BB962C8B-B14F-4D97-AF65-F5344CB8AC3E}">
        <p14:creationId xmlns:p14="http://schemas.microsoft.com/office/powerpoint/2010/main" val="278114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smtClean="0"/>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48A87A34-81AB-432B-8DAE-1953F412C126}" type="datetimeFigureOut">
              <a:rPr lang="en-US" smtClean="0"/>
              <a:t>1/13/18</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6D22F896-40B5-4ADD-8801-0D06FADFA095}" type="slidenum">
              <a:rPr lang="en-US" smtClean="0"/>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6625509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480418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70856975"/>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1620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48A87A34-81AB-432B-8DAE-1953F412C126}" type="datetimeFigureOut">
              <a:rPr lang="en-US" smtClean="0"/>
              <a:t>1/13/18</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6D22F896-40B5-4ADD-8801-0D06FADFA095}" type="slidenum">
              <a:rPr lang="en-US" smtClean="0"/>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9297165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54922629"/>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1/13/18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30934728"/>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1/13/18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0610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1/13/18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233389"/>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smtClean="0"/>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48A87A34-81AB-432B-8DAE-1953F412C126}" type="datetimeFigureOut">
              <a:rPr lang="en-US" smtClean="0"/>
              <a:t>1/13/18</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6D22F896-40B5-4ADD-8801-0D06FADFA095}" type="slidenum">
              <a:rPr lang="en-US" smtClean="0"/>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9100432"/>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48A87A34-81AB-432B-8DAE-1953F412C126}" type="datetimeFigureOut">
              <a:rPr lang="en-US" smtClean="0"/>
              <a:t>1/13/18</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5580657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48A87A34-81AB-432B-8DAE-1953F412C126}" type="datetimeFigureOut">
              <a:rPr lang="en-US" smtClean="0"/>
              <a:pPr/>
              <a:t>1/13/18</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6D22F896-40B5-4ADD-8801-0D06FADFA095}" type="slidenum">
              <a:rPr lang="en-US" smtClean="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11178208"/>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0574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20574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 Id="rId3" Type="http://schemas.openxmlformats.org/officeDocument/2006/relationships/image" Target="../media/image6.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 Id="rId3" Type="http://schemas.openxmlformats.org/officeDocument/2006/relationships/image" Target="../media/image8.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ms.hit.edu.cn/mod/quiz/view.php?id=2010"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 Id="rId3" Type="http://schemas.openxmlformats.org/officeDocument/2006/relationships/image" Target="../media/image33.pn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7.xml"/><Relationship Id="rId2"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1" Type="http://schemas.openxmlformats.org/officeDocument/2006/relationships/slideLayout" Target="../slideLayouts/slideLayout7.xml"/><Relationship Id="rId2"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0.png"/><Relationship Id="rId3" Type="http://schemas.openxmlformats.org/officeDocument/2006/relationships/image" Target="../media/image5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png"/><Relationship Id="rId3"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altLang="zh-CN" sz="6000" dirty="0" smtClean="0">
                <a:latin typeface="Microsoft YaHei" charset="-122"/>
                <a:ea typeface="Microsoft YaHei" charset="-122"/>
                <a:cs typeface="Microsoft YaHei" charset="-122"/>
              </a:rPr>
              <a:t>2017</a:t>
            </a:r>
            <a:r>
              <a:rPr lang="zh-CN" altLang="en-US" sz="6000" dirty="0" smtClean="0">
                <a:latin typeface="Microsoft YaHei" charset="-122"/>
                <a:ea typeface="Microsoft YaHei" charset="-122"/>
                <a:cs typeface="Microsoft YaHei" charset="-122"/>
              </a:rPr>
              <a:t>秋季学期</a:t>
            </a:r>
            <a:r>
              <a:rPr lang="en-US" altLang="zh-CN" sz="6000" dirty="0" smtClean="0">
                <a:latin typeface="Microsoft YaHei" charset="-122"/>
                <a:ea typeface="Microsoft YaHei" charset="-122"/>
                <a:cs typeface="Microsoft YaHei" charset="-122"/>
              </a:rPr>
              <a:t>-</a:t>
            </a:r>
            <a:r>
              <a:rPr lang="zh-CN" altLang="en-US" sz="6000" dirty="0" smtClean="0">
                <a:latin typeface="Microsoft YaHei" charset="-122"/>
                <a:ea typeface="Microsoft YaHei" charset="-122"/>
                <a:cs typeface="Microsoft YaHei" charset="-122"/>
              </a:rPr>
              <a:t>操作系统实验</a:t>
            </a:r>
            <a:endParaRPr lang="en-US" sz="6000" dirty="0">
              <a:latin typeface="Microsoft YaHei" charset="-122"/>
              <a:ea typeface="Microsoft YaHei" charset="-122"/>
              <a:cs typeface="Microsoft YaHei" charset="-122"/>
            </a:endParaRPr>
          </a:p>
        </p:txBody>
      </p:sp>
      <p:sp>
        <p:nvSpPr>
          <p:cNvPr id="3" name="Subtitle 2"/>
          <p:cNvSpPr>
            <a:spLocks noGrp="1"/>
          </p:cNvSpPr>
          <p:nvPr>
            <p:ph type="subTitle" idx="1"/>
          </p:nvPr>
        </p:nvSpPr>
        <p:spPr/>
        <p:txBody>
          <a:bodyPr>
            <a:normAutofit/>
          </a:bodyPr>
          <a:lstStyle/>
          <a:p>
            <a:pPr algn="r"/>
            <a:r>
              <a:rPr lang="zh-CN" altLang="en-US" sz="2800" dirty="0" smtClean="0">
                <a:latin typeface="Microsoft YaHei" charset="-122"/>
                <a:ea typeface="Microsoft YaHei" charset="-122"/>
                <a:cs typeface="Microsoft YaHei" charset="-122"/>
              </a:rPr>
              <a:t>武德浩</a:t>
            </a:r>
            <a:r>
              <a:rPr lang="en-US" altLang="zh-CN" sz="2800" dirty="0" smtClean="0">
                <a:latin typeface="Microsoft YaHei" charset="-122"/>
                <a:ea typeface="Microsoft YaHei" charset="-122"/>
                <a:cs typeface="Microsoft YaHei" charset="-122"/>
              </a:rPr>
              <a:t>-</a:t>
            </a:r>
            <a:r>
              <a:rPr lang="zh-CN" altLang="en-US" sz="2800" dirty="0" smtClean="0">
                <a:latin typeface="Microsoft YaHei" charset="-122"/>
                <a:ea typeface="Microsoft YaHei" charset="-122"/>
                <a:cs typeface="Microsoft YaHei" charset="-122"/>
              </a:rPr>
              <a:t>李博</a:t>
            </a:r>
            <a:endParaRPr lang="en-US" sz="28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4386585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Microsoft YaHei" charset="-122"/>
                <a:ea typeface="Microsoft YaHei" charset="-122"/>
                <a:cs typeface="Microsoft YaHei" charset="-122"/>
              </a:rPr>
              <a:t>Lab2-</a:t>
            </a:r>
            <a:r>
              <a:rPr lang="zh-CN" altLang="en-US" dirty="0">
                <a:latin typeface="Microsoft YaHei" charset="-122"/>
                <a:ea typeface="Microsoft YaHei" charset="-122"/>
                <a:cs typeface="Microsoft YaHei" charset="-122"/>
              </a:rPr>
              <a:t>系统调用</a:t>
            </a:r>
            <a:endParaRPr lang="en-US" dirty="0"/>
          </a:p>
        </p:txBody>
      </p:sp>
      <p:sp>
        <p:nvSpPr>
          <p:cNvPr id="3" name="Content Placeholder 2"/>
          <p:cNvSpPr>
            <a:spLocks noGrp="1"/>
          </p:cNvSpPr>
          <p:nvPr>
            <p:ph idx="1"/>
          </p:nvPr>
        </p:nvSpPr>
        <p:spPr/>
        <p:txBody>
          <a:bodyPr/>
          <a:lstStyle/>
          <a:p>
            <a:r>
              <a:rPr lang="zh-CN" altLang="en-US" dirty="0" smtClean="0">
                <a:latin typeface="Microsoft YaHei" charset="-122"/>
                <a:ea typeface="Microsoft YaHei" charset="-122"/>
                <a:cs typeface="Microsoft YaHei" charset="-122"/>
              </a:rPr>
              <a:t>编写</a:t>
            </a:r>
            <a:r>
              <a:rPr lang="en-US" altLang="zh-CN" dirty="0" smtClean="0">
                <a:latin typeface="Microsoft YaHei" charset="-122"/>
                <a:ea typeface="Microsoft YaHei" charset="-122"/>
                <a:cs typeface="Microsoft YaHei" charset="-122"/>
              </a:rPr>
              <a:t>API</a:t>
            </a:r>
            <a:r>
              <a:rPr lang="zh-CN" altLang="en-US" dirty="0" smtClean="0">
                <a:latin typeface="Microsoft YaHei" charset="-122"/>
                <a:ea typeface="Microsoft YaHei" charset="-122"/>
                <a:cs typeface="Microsoft YaHei" charset="-122"/>
              </a:rPr>
              <a:t>完成：</a:t>
            </a:r>
            <a:endParaRPr lang="en-US" altLang="zh-CN" dirty="0" smtClean="0">
              <a:latin typeface="Microsoft YaHei" charset="-122"/>
              <a:ea typeface="Microsoft YaHei" charset="-122"/>
              <a:cs typeface="Microsoft YaHei" charset="-122"/>
            </a:endParaRPr>
          </a:p>
          <a:p>
            <a:pPr lvl="1"/>
            <a:r>
              <a:rPr lang="zh-CN" altLang="en-US" dirty="0">
                <a:latin typeface="Microsoft YaHei" charset="-122"/>
                <a:ea typeface="Microsoft YaHei" charset="-122"/>
                <a:cs typeface="Microsoft YaHei" charset="-122"/>
              </a:rPr>
              <a:t>把系统调用的编号存入</a:t>
            </a:r>
            <a:r>
              <a:rPr lang="en-US" altLang="zh-CN" dirty="0">
                <a:latin typeface="Microsoft YaHei" charset="-122"/>
                <a:ea typeface="Microsoft YaHei" charset="-122"/>
                <a:cs typeface="Microsoft YaHei" charset="-122"/>
              </a:rPr>
              <a:t>EAX</a:t>
            </a:r>
          </a:p>
          <a:p>
            <a:pPr lvl="1"/>
            <a:r>
              <a:rPr lang="zh-CN" altLang="en-US" dirty="0">
                <a:latin typeface="Microsoft YaHei" charset="-122"/>
                <a:ea typeface="Microsoft YaHei" charset="-122"/>
                <a:cs typeface="Microsoft YaHei" charset="-122"/>
              </a:rPr>
              <a:t>把函数参数存入其它通用寄存器</a:t>
            </a:r>
          </a:p>
          <a:p>
            <a:pPr lvl="1"/>
            <a:r>
              <a:rPr lang="zh-CN" altLang="en-US" dirty="0">
                <a:latin typeface="Microsoft YaHei" charset="-122"/>
                <a:ea typeface="Microsoft YaHei" charset="-122"/>
                <a:cs typeface="Microsoft YaHei" charset="-122"/>
              </a:rPr>
              <a:t>触发</a:t>
            </a:r>
            <a:r>
              <a:rPr lang="en-US" altLang="zh-CN" dirty="0">
                <a:latin typeface="Microsoft YaHei" charset="-122"/>
                <a:ea typeface="Microsoft YaHei" charset="-122"/>
                <a:cs typeface="Microsoft YaHei" charset="-122"/>
              </a:rPr>
              <a:t>0x80</a:t>
            </a:r>
            <a:r>
              <a:rPr lang="zh-CN" altLang="en-US" dirty="0">
                <a:latin typeface="Microsoft YaHei" charset="-122"/>
                <a:ea typeface="Microsoft YaHei" charset="-122"/>
                <a:cs typeface="Microsoft YaHei" charset="-122"/>
              </a:rPr>
              <a:t>号中断（</a:t>
            </a:r>
            <a:r>
              <a:rPr lang="en-US" altLang="zh-CN" dirty="0" err="1">
                <a:latin typeface="Microsoft YaHei" charset="-122"/>
                <a:ea typeface="Microsoft YaHei" charset="-122"/>
                <a:cs typeface="Microsoft YaHei" charset="-122"/>
              </a:rPr>
              <a:t>int</a:t>
            </a:r>
            <a:r>
              <a:rPr lang="en-US" altLang="zh-CN" dirty="0">
                <a:latin typeface="Microsoft YaHei" charset="-122"/>
                <a:ea typeface="Microsoft YaHei" charset="-122"/>
                <a:cs typeface="Microsoft YaHei" charset="-122"/>
              </a:rPr>
              <a:t> </a:t>
            </a:r>
            <a:r>
              <a:rPr lang="en-US" altLang="zh-CN" dirty="0" smtClean="0">
                <a:latin typeface="Microsoft YaHei" charset="-122"/>
                <a:ea typeface="Microsoft YaHei" charset="-122"/>
                <a:cs typeface="Microsoft YaHei" charset="-122"/>
              </a:rPr>
              <a:t>0x80</a:t>
            </a:r>
            <a:r>
              <a:rPr lang="zh-CN" altLang="en-US" dirty="0" smtClean="0">
                <a:latin typeface="Microsoft YaHei" charset="-122"/>
                <a:ea typeface="Microsoft YaHei" charset="-122"/>
                <a:cs typeface="Microsoft YaHei" charset="-122"/>
              </a:rPr>
              <a:t>）</a:t>
            </a:r>
          </a:p>
        </p:txBody>
      </p:sp>
    </p:spTree>
    <p:extLst>
      <p:ext uri="{BB962C8B-B14F-4D97-AF65-F5344CB8AC3E}">
        <p14:creationId xmlns:p14="http://schemas.microsoft.com/office/powerpoint/2010/main" val="9180570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Microsoft YaHei" charset="-122"/>
                <a:ea typeface="Microsoft YaHei" charset="-122"/>
                <a:cs typeface="Microsoft YaHei" charset="-122"/>
              </a:rPr>
              <a:t>Lab2-</a:t>
            </a:r>
            <a:r>
              <a:rPr lang="zh-CN" altLang="en-US" dirty="0" smtClean="0">
                <a:latin typeface="Microsoft YaHei" charset="-122"/>
                <a:ea typeface="Microsoft YaHei" charset="-122"/>
                <a:cs typeface="Microsoft YaHei" charset="-122"/>
              </a:rPr>
              <a:t>系统调用</a:t>
            </a:r>
            <a:endParaRPr lang="en-US" dirty="0">
              <a:latin typeface="Microsoft YaHei" charset="-122"/>
              <a:ea typeface="Microsoft YaHei" charset="-122"/>
              <a:cs typeface="Microsoft YaHei" charset="-122"/>
            </a:endParaRPr>
          </a:p>
        </p:txBody>
      </p:sp>
      <p:sp>
        <p:nvSpPr>
          <p:cNvPr id="3" name="Content Placeholder 2"/>
          <p:cNvSpPr>
            <a:spLocks noGrp="1"/>
          </p:cNvSpPr>
          <p:nvPr>
            <p:ph idx="1"/>
          </p:nvPr>
        </p:nvSpPr>
        <p:spPr/>
        <p:txBody>
          <a:bodyPr>
            <a:normAutofit/>
          </a:bodyPr>
          <a:lstStyle/>
          <a:p>
            <a:r>
              <a:rPr lang="en-US" altLang="zh-CN" dirty="0" smtClean="0">
                <a:latin typeface="Microsoft YaHei" charset="-122"/>
                <a:ea typeface="Microsoft YaHei" charset="-122"/>
                <a:cs typeface="Microsoft YaHei" charset="-122"/>
              </a:rPr>
              <a:t>kernel/</a:t>
            </a:r>
            <a:r>
              <a:rPr lang="en-US" altLang="zh-CN" dirty="0" err="1" smtClean="0">
                <a:latin typeface="Microsoft YaHei" charset="-122"/>
                <a:ea typeface="Microsoft YaHei" charset="-122"/>
                <a:cs typeface="Microsoft YaHei" charset="-122"/>
              </a:rPr>
              <a:t>who.c</a:t>
            </a:r>
            <a:r>
              <a:rPr lang="zh-CN" altLang="en-US" dirty="0" smtClean="0">
                <a:latin typeface="Microsoft YaHei" charset="-122"/>
                <a:ea typeface="Microsoft YaHei" charset="-122"/>
                <a:cs typeface="Microsoft YaHei" charset="-122"/>
              </a:rPr>
              <a:t> </a:t>
            </a:r>
            <a:r>
              <a:rPr lang="mr-IN" altLang="zh-CN" dirty="0" smtClean="0">
                <a:latin typeface="Microsoft YaHei" charset="-122"/>
                <a:ea typeface="Microsoft YaHei" charset="-122"/>
                <a:cs typeface="Microsoft YaHei" charset="-122"/>
              </a:rPr>
              <a:t>–</a:t>
            </a:r>
            <a:r>
              <a:rPr lang="zh-CN" altLang="en-US" dirty="0" smtClean="0">
                <a:latin typeface="Microsoft YaHei" charset="-122"/>
                <a:ea typeface="Microsoft YaHei" charset="-122"/>
                <a:cs typeface="Microsoft YaHei" charset="-122"/>
              </a:rPr>
              <a:t> </a:t>
            </a:r>
            <a:r>
              <a:rPr lang="en-US" altLang="zh-CN" dirty="0" err="1" smtClean="0">
                <a:latin typeface="Microsoft YaHei" charset="-122"/>
                <a:ea typeface="Microsoft YaHei" charset="-122"/>
                <a:cs typeface="Microsoft YaHei" charset="-122"/>
              </a:rPr>
              <a:t>sys_iam</a:t>
            </a:r>
            <a:r>
              <a:rPr lang="en-US" altLang="zh-CN" dirty="0" smtClean="0">
                <a:latin typeface="Microsoft YaHei" charset="-122"/>
                <a:ea typeface="Microsoft YaHei" charset="-122"/>
                <a:cs typeface="Microsoft YaHei" charset="-122"/>
              </a:rPr>
              <a:t>()</a:t>
            </a:r>
            <a:r>
              <a:rPr lang="zh-CN" altLang="en-US" dirty="0" smtClean="0">
                <a:latin typeface="Microsoft YaHei" charset="-122"/>
                <a:ea typeface="Microsoft YaHei" charset="-122"/>
                <a:cs typeface="Microsoft YaHei" charset="-122"/>
              </a:rPr>
              <a:t>函数</a:t>
            </a:r>
            <a:endParaRPr lang="en-US" altLang="zh-CN" dirty="0">
              <a:latin typeface="Microsoft YaHei" charset="-122"/>
              <a:ea typeface="Microsoft YaHei" charset="-122"/>
              <a:cs typeface="Microsoft YaHei" charset="-122"/>
            </a:endParaRPr>
          </a:p>
          <a:p>
            <a:pPr lvl="1"/>
            <a:r>
              <a:rPr lang="zh-CN" altLang="en-US" dirty="0" smtClean="0">
                <a:latin typeface="Microsoft YaHei" charset="-122"/>
                <a:ea typeface="Microsoft YaHei" charset="-122"/>
                <a:cs typeface="Microsoft YaHei" charset="-122"/>
              </a:rPr>
              <a:t>使用 </a:t>
            </a:r>
            <a:r>
              <a:rPr lang="en-US" altLang="zh-CN" dirty="0" err="1" smtClean="0">
                <a:latin typeface="Microsoft YaHei" charset="-122"/>
                <a:ea typeface="Microsoft YaHei" charset="-122"/>
                <a:cs typeface="Microsoft YaHei" charset="-122"/>
              </a:rPr>
              <a:t>get_fs_byte</a:t>
            </a:r>
            <a:r>
              <a:rPr lang="zh-CN" altLang="en-US" dirty="0" smtClean="0">
                <a:latin typeface="Microsoft YaHei" charset="-122"/>
                <a:ea typeface="Microsoft YaHei" charset="-122"/>
                <a:cs typeface="Microsoft YaHei" charset="-122"/>
              </a:rPr>
              <a:t> 从用户态内存中获取字符输入到内核态内存，遇到</a:t>
            </a:r>
            <a:r>
              <a:rPr lang="en-US" altLang="zh-CN" dirty="0" smtClean="0">
                <a:latin typeface="Microsoft YaHei" charset="-122"/>
                <a:ea typeface="Microsoft YaHei" charset="-122"/>
                <a:cs typeface="Microsoft YaHei" charset="-122"/>
              </a:rPr>
              <a:t>’\0’</a:t>
            </a:r>
            <a:r>
              <a:rPr lang="zh-CN" altLang="en-US" dirty="0" smtClean="0">
                <a:latin typeface="Microsoft YaHei" charset="-122"/>
                <a:ea typeface="Microsoft YaHei" charset="-122"/>
                <a:cs typeface="Microsoft YaHei" charset="-122"/>
              </a:rPr>
              <a:t>结束。</a:t>
            </a:r>
            <a:endParaRPr lang="en-US" altLang="zh-CN" dirty="0" smtClean="0">
              <a:latin typeface="Microsoft YaHei" charset="-122"/>
              <a:ea typeface="Microsoft YaHei" charset="-122"/>
              <a:cs typeface="Microsoft YaHei" charset="-122"/>
            </a:endParaRPr>
          </a:p>
          <a:p>
            <a:pPr lvl="1"/>
            <a:r>
              <a:rPr lang="zh-CN" altLang="en-US" dirty="0" smtClean="0">
                <a:latin typeface="Microsoft YaHei" charset="-122"/>
                <a:ea typeface="Microsoft YaHei" charset="-122"/>
                <a:cs typeface="Microsoft YaHei" charset="-122"/>
              </a:rPr>
              <a:t>如果字符串长度大于等于</a:t>
            </a:r>
            <a:r>
              <a:rPr lang="en-US" altLang="zh-CN" dirty="0" smtClean="0">
                <a:latin typeface="Microsoft YaHei" charset="-122"/>
                <a:ea typeface="Microsoft YaHei" charset="-122"/>
                <a:cs typeface="Microsoft YaHei" charset="-122"/>
              </a:rPr>
              <a:t>24</a:t>
            </a:r>
            <a:r>
              <a:rPr lang="zh-CN" altLang="en-US" dirty="0" smtClean="0">
                <a:latin typeface="Microsoft YaHei" charset="-122"/>
                <a:ea typeface="Microsoft YaHei" charset="-122"/>
                <a:cs typeface="Microsoft YaHei" charset="-122"/>
              </a:rPr>
              <a:t>则置 </a:t>
            </a:r>
            <a:r>
              <a:rPr lang="en-US" altLang="zh-CN" dirty="0" err="1" smtClean="0">
                <a:latin typeface="Microsoft YaHei" charset="-122"/>
                <a:ea typeface="Microsoft YaHei" charset="-122"/>
                <a:cs typeface="Microsoft YaHei" charset="-122"/>
              </a:rPr>
              <a:t>errno</a:t>
            </a:r>
            <a:r>
              <a:rPr lang="zh-CN" altLang="en-US" dirty="0" smtClean="0">
                <a:latin typeface="Microsoft YaHei" charset="-122"/>
                <a:ea typeface="Microsoft YaHei" charset="-122"/>
                <a:cs typeface="Microsoft YaHei" charset="-122"/>
              </a:rPr>
              <a:t> 为 </a:t>
            </a:r>
            <a:r>
              <a:rPr lang="en-US" altLang="zh-CN" dirty="0" smtClean="0">
                <a:latin typeface="Microsoft YaHei" charset="-122"/>
                <a:ea typeface="Microsoft YaHei" charset="-122"/>
                <a:cs typeface="Microsoft YaHei" charset="-122"/>
              </a:rPr>
              <a:t>EINVAL</a:t>
            </a:r>
            <a:r>
              <a:rPr lang="zh-CN" altLang="en-US" dirty="0" smtClean="0">
                <a:latin typeface="Microsoft YaHei" charset="-122"/>
                <a:ea typeface="Microsoft YaHei" charset="-122"/>
                <a:cs typeface="Microsoft YaHei" charset="-122"/>
              </a:rPr>
              <a:t> </a:t>
            </a:r>
            <a:endParaRPr lang="en-US" altLang="zh-CN" dirty="0" smtClean="0">
              <a:latin typeface="Microsoft YaHei" charset="-122"/>
              <a:ea typeface="Microsoft YaHei" charset="-122"/>
              <a:cs typeface="Microsoft YaHei" charset="-122"/>
            </a:endParaRPr>
          </a:p>
          <a:p>
            <a:pPr lvl="1"/>
            <a:r>
              <a:rPr lang="zh-CN" altLang="en-US" dirty="0" smtClean="0">
                <a:latin typeface="Microsoft YaHei" charset="-122"/>
                <a:ea typeface="Microsoft YaHei" charset="-122"/>
                <a:cs typeface="Microsoft YaHei" charset="-122"/>
              </a:rPr>
              <a:t>将</a:t>
            </a:r>
            <a:r>
              <a:rPr lang="zh-CN" altLang="en-US" dirty="0">
                <a:latin typeface="Microsoft YaHei" charset="-122"/>
                <a:ea typeface="Microsoft YaHei" charset="-122"/>
                <a:cs typeface="Microsoft YaHei" charset="-122"/>
              </a:rPr>
              <a:t> </a:t>
            </a:r>
            <a:r>
              <a:rPr lang="en-US" altLang="zh-CN" dirty="0" err="1" smtClean="0">
                <a:latin typeface="Microsoft YaHei" charset="-122"/>
                <a:ea typeface="Microsoft YaHei" charset="-122"/>
                <a:cs typeface="Microsoft YaHei" charset="-122"/>
              </a:rPr>
              <a:t>sys_iam</a:t>
            </a:r>
            <a:r>
              <a:rPr lang="zh-CN" altLang="en-US" dirty="0" smtClean="0">
                <a:latin typeface="Microsoft YaHei" charset="-122"/>
                <a:ea typeface="Microsoft YaHei" charset="-122"/>
                <a:cs typeface="Microsoft YaHei" charset="-122"/>
              </a:rPr>
              <a:t> 加入系统调用。</a:t>
            </a:r>
            <a:endParaRPr lang="en-US" altLang="zh-CN" dirty="0" smtClean="0">
              <a:latin typeface="Microsoft YaHei" charset="-122"/>
              <a:ea typeface="Microsoft YaHei" charset="-122"/>
              <a:cs typeface="Microsoft YaHei" charset="-122"/>
            </a:endParaRPr>
          </a:p>
          <a:p>
            <a:pPr lvl="1"/>
            <a:endParaRPr lang="en-US" altLang="zh-CN" dirty="0" smtClean="0">
              <a:latin typeface="Microsoft YaHei" charset="-122"/>
              <a:ea typeface="Microsoft YaHei" charset="-122"/>
              <a:cs typeface="Microsoft YaHei" charset="-122"/>
            </a:endParaRPr>
          </a:p>
          <a:p>
            <a:pPr lvl="1"/>
            <a:endParaRPr lang="en-US" altLang="zh-CN" dirty="0" smtClean="0"/>
          </a:p>
          <a:p>
            <a:endParaRPr lang="zh-CN" altLang="en-US" dirty="0"/>
          </a:p>
        </p:txBody>
      </p:sp>
    </p:spTree>
    <p:extLst>
      <p:ext uri="{BB962C8B-B14F-4D97-AF65-F5344CB8AC3E}">
        <p14:creationId xmlns:p14="http://schemas.microsoft.com/office/powerpoint/2010/main" val="9318785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Microsoft YaHei" charset="-122"/>
                <a:ea typeface="Microsoft YaHei" charset="-122"/>
                <a:cs typeface="Microsoft YaHei" charset="-122"/>
              </a:rPr>
              <a:t>Lab2-</a:t>
            </a:r>
            <a:r>
              <a:rPr lang="zh-CN" altLang="en-US" dirty="0" smtClean="0">
                <a:latin typeface="Microsoft YaHei" charset="-122"/>
                <a:ea typeface="Microsoft YaHei" charset="-122"/>
                <a:cs typeface="Microsoft YaHei" charset="-122"/>
              </a:rPr>
              <a:t>系统调用</a:t>
            </a:r>
            <a:endParaRPr lang="en-US" dirty="0">
              <a:latin typeface="Microsoft YaHei" charset="-122"/>
              <a:ea typeface="Microsoft YaHei" charset="-122"/>
              <a:cs typeface="Microsoft YaHei" charset="-122"/>
            </a:endParaRPr>
          </a:p>
        </p:txBody>
      </p:sp>
      <p:sp>
        <p:nvSpPr>
          <p:cNvPr id="3" name="Content Placeholder 2"/>
          <p:cNvSpPr>
            <a:spLocks noGrp="1"/>
          </p:cNvSpPr>
          <p:nvPr>
            <p:ph idx="1"/>
          </p:nvPr>
        </p:nvSpPr>
        <p:spPr/>
        <p:txBody>
          <a:bodyPr>
            <a:normAutofit/>
          </a:bodyPr>
          <a:lstStyle/>
          <a:p>
            <a:r>
              <a:rPr lang="en-US" altLang="zh-CN" dirty="0" smtClean="0">
                <a:latin typeface="Microsoft YaHei" charset="-122"/>
                <a:ea typeface="Microsoft YaHei" charset="-122"/>
                <a:cs typeface="Microsoft YaHei" charset="-122"/>
              </a:rPr>
              <a:t>kernel/</a:t>
            </a:r>
            <a:r>
              <a:rPr lang="en-US" altLang="zh-CN" dirty="0" err="1" smtClean="0">
                <a:latin typeface="Microsoft YaHei" charset="-122"/>
                <a:ea typeface="Microsoft YaHei" charset="-122"/>
                <a:cs typeface="Microsoft YaHei" charset="-122"/>
              </a:rPr>
              <a:t>who.c</a:t>
            </a:r>
            <a:r>
              <a:rPr lang="zh-CN" altLang="en-US" dirty="0" smtClean="0">
                <a:latin typeface="Microsoft YaHei" charset="-122"/>
                <a:ea typeface="Microsoft YaHei" charset="-122"/>
                <a:cs typeface="Microsoft YaHei" charset="-122"/>
              </a:rPr>
              <a:t> </a:t>
            </a:r>
            <a:r>
              <a:rPr lang="mr-IN" altLang="zh-CN" dirty="0" smtClean="0">
                <a:latin typeface="Microsoft YaHei" charset="-122"/>
                <a:ea typeface="Microsoft YaHei" charset="-122"/>
                <a:cs typeface="Microsoft YaHei" charset="-122"/>
              </a:rPr>
              <a:t>–</a:t>
            </a:r>
            <a:r>
              <a:rPr lang="zh-CN" altLang="en-US" dirty="0" smtClean="0">
                <a:latin typeface="Microsoft YaHei" charset="-122"/>
                <a:ea typeface="Microsoft YaHei" charset="-122"/>
                <a:cs typeface="Microsoft YaHei" charset="-122"/>
              </a:rPr>
              <a:t> </a:t>
            </a:r>
            <a:r>
              <a:rPr lang="en-US" altLang="zh-CN" dirty="0" err="1" smtClean="0">
                <a:latin typeface="Microsoft YaHei" charset="-122"/>
                <a:ea typeface="Microsoft YaHei" charset="-122"/>
                <a:cs typeface="Microsoft YaHei" charset="-122"/>
              </a:rPr>
              <a:t>sys_whoami</a:t>
            </a:r>
            <a:r>
              <a:rPr lang="en-US" altLang="zh-CN" dirty="0" smtClean="0">
                <a:latin typeface="Microsoft YaHei" charset="-122"/>
                <a:ea typeface="Microsoft YaHei" charset="-122"/>
                <a:cs typeface="Microsoft YaHei" charset="-122"/>
              </a:rPr>
              <a:t>(char</a:t>
            </a:r>
            <a:r>
              <a:rPr lang="zh-CN" altLang="en-US" dirty="0" smtClean="0">
                <a:latin typeface="Microsoft YaHei" charset="-122"/>
                <a:ea typeface="Microsoft YaHei" charset="-122"/>
                <a:cs typeface="Microsoft YaHei" charset="-122"/>
              </a:rPr>
              <a:t> *</a:t>
            </a:r>
            <a:r>
              <a:rPr lang="en-US" altLang="zh-CN" dirty="0" smtClean="0">
                <a:latin typeface="Microsoft YaHei" charset="-122"/>
                <a:ea typeface="Microsoft YaHei" charset="-122"/>
                <a:cs typeface="Microsoft YaHei" charset="-122"/>
              </a:rPr>
              <a:t>name,</a:t>
            </a:r>
            <a:r>
              <a:rPr lang="zh-CN" altLang="en-US" dirty="0" smtClean="0">
                <a:latin typeface="Microsoft YaHei" charset="-122"/>
                <a:ea typeface="Microsoft YaHei" charset="-122"/>
                <a:cs typeface="Microsoft YaHei" charset="-122"/>
              </a:rPr>
              <a:t> </a:t>
            </a:r>
            <a:r>
              <a:rPr lang="en-US" altLang="zh-CN" dirty="0" smtClean="0">
                <a:latin typeface="Microsoft YaHei" charset="-122"/>
                <a:ea typeface="Microsoft YaHei" charset="-122"/>
                <a:cs typeface="Microsoft YaHei" charset="-122"/>
              </a:rPr>
              <a:t>unsigned</a:t>
            </a:r>
            <a:r>
              <a:rPr lang="zh-CN" altLang="en-US" dirty="0" smtClean="0">
                <a:latin typeface="Microsoft YaHei" charset="-122"/>
                <a:ea typeface="Microsoft YaHei" charset="-122"/>
                <a:cs typeface="Microsoft YaHei" charset="-122"/>
              </a:rPr>
              <a:t> </a:t>
            </a:r>
            <a:r>
              <a:rPr lang="en-US" altLang="zh-CN" dirty="0" err="1" smtClean="0">
                <a:latin typeface="Microsoft YaHei" charset="-122"/>
                <a:ea typeface="Microsoft YaHei" charset="-122"/>
                <a:cs typeface="Microsoft YaHei" charset="-122"/>
              </a:rPr>
              <a:t>int</a:t>
            </a:r>
            <a:r>
              <a:rPr lang="zh-CN" altLang="en-US" dirty="0" smtClean="0">
                <a:latin typeface="Microsoft YaHei" charset="-122"/>
                <a:ea typeface="Microsoft YaHei" charset="-122"/>
                <a:cs typeface="Microsoft YaHei" charset="-122"/>
              </a:rPr>
              <a:t> </a:t>
            </a:r>
            <a:r>
              <a:rPr lang="en-US" altLang="zh-CN" dirty="0" smtClean="0">
                <a:latin typeface="Microsoft YaHei" charset="-122"/>
                <a:ea typeface="Microsoft YaHei" charset="-122"/>
                <a:cs typeface="Microsoft YaHei" charset="-122"/>
              </a:rPr>
              <a:t>size)</a:t>
            </a:r>
            <a:r>
              <a:rPr lang="zh-CN" altLang="en-US" dirty="0" smtClean="0">
                <a:latin typeface="Microsoft YaHei" charset="-122"/>
                <a:ea typeface="Microsoft YaHei" charset="-122"/>
                <a:cs typeface="Microsoft YaHei" charset="-122"/>
              </a:rPr>
              <a:t> 函数</a:t>
            </a:r>
            <a:endParaRPr lang="en-US" altLang="zh-CN" dirty="0">
              <a:latin typeface="Microsoft YaHei" charset="-122"/>
              <a:ea typeface="Microsoft YaHei" charset="-122"/>
              <a:cs typeface="Microsoft YaHei" charset="-122"/>
            </a:endParaRPr>
          </a:p>
          <a:p>
            <a:pPr lvl="1"/>
            <a:r>
              <a:rPr lang="zh-CN" altLang="en-US" dirty="0" smtClean="0">
                <a:latin typeface="Microsoft YaHei" charset="-122"/>
                <a:ea typeface="Microsoft YaHei" charset="-122"/>
                <a:cs typeface="Microsoft YaHei" charset="-122"/>
              </a:rPr>
              <a:t>使用 </a:t>
            </a:r>
            <a:r>
              <a:rPr lang="en-US" altLang="zh-CN" dirty="0" err="1" smtClean="0">
                <a:latin typeface="Microsoft YaHei" charset="-122"/>
                <a:ea typeface="Microsoft YaHei" charset="-122"/>
                <a:cs typeface="Microsoft YaHei" charset="-122"/>
              </a:rPr>
              <a:t>put_fs_byte</a:t>
            </a:r>
            <a:r>
              <a:rPr lang="en-US" altLang="zh-CN" dirty="0" smtClean="0">
                <a:latin typeface="Microsoft YaHei" charset="-122"/>
                <a:ea typeface="Microsoft YaHei" charset="-122"/>
                <a:cs typeface="Microsoft YaHei" charset="-122"/>
              </a:rPr>
              <a:t>()</a:t>
            </a:r>
            <a:r>
              <a:rPr lang="zh-CN" altLang="en-US" dirty="0" smtClean="0">
                <a:latin typeface="Microsoft YaHei" charset="-122"/>
                <a:ea typeface="Microsoft YaHei" charset="-122"/>
                <a:cs typeface="Microsoft YaHei" charset="-122"/>
              </a:rPr>
              <a:t> 将 </a:t>
            </a:r>
            <a:r>
              <a:rPr lang="en-US" altLang="zh-CN" dirty="0" err="1" smtClean="0">
                <a:latin typeface="Microsoft YaHei" charset="-122"/>
                <a:ea typeface="Microsoft YaHei" charset="-122"/>
                <a:cs typeface="Microsoft YaHei" charset="-122"/>
              </a:rPr>
              <a:t>msg</a:t>
            </a:r>
            <a:r>
              <a:rPr lang="zh-CN" altLang="en-US" dirty="0" smtClean="0">
                <a:latin typeface="Microsoft YaHei" charset="-122"/>
                <a:ea typeface="Microsoft YaHei" charset="-122"/>
                <a:cs typeface="Microsoft YaHei" charset="-122"/>
              </a:rPr>
              <a:t> 放入 </a:t>
            </a:r>
            <a:r>
              <a:rPr lang="en-US" altLang="zh-CN" dirty="0" smtClean="0">
                <a:latin typeface="Microsoft YaHei" charset="-122"/>
                <a:ea typeface="Microsoft YaHei" charset="-122"/>
                <a:cs typeface="Microsoft YaHei" charset="-122"/>
              </a:rPr>
              <a:t>name</a:t>
            </a:r>
            <a:r>
              <a:rPr lang="zh-CN" altLang="en-US" dirty="0" smtClean="0">
                <a:latin typeface="Microsoft YaHei" charset="-122"/>
                <a:ea typeface="Microsoft YaHei" charset="-122"/>
                <a:cs typeface="Microsoft YaHei" charset="-122"/>
              </a:rPr>
              <a:t> 指向的用户内存中。</a:t>
            </a:r>
            <a:endParaRPr lang="en-US" altLang="zh-CN" dirty="0" smtClean="0">
              <a:latin typeface="Microsoft YaHei" charset="-122"/>
              <a:ea typeface="Microsoft YaHei" charset="-122"/>
              <a:cs typeface="Microsoft YaHei" charset="-122"/>
            </a:endParaRPr>
          </a:p>
          <a:p>
            <a:pPr lvl="1"/>
            <a:r>
              <a:rPr lang="zh-CN" altLang="en-US" dirty="0" smtClean="0">
                <a:latin typeface="Microsoft YaHei" charset="-122"/>
                <a:ea typeface="Microsoft YaHei" charset="-122"/>
                <a:cs typeface="Microsoft YaHei" charset="-122"/>
              </a:rPr>
              <a:t>确保不会越出 </a:t>
            </a:r>
            <a:r>
              <a:rPr lang="en-US" altLang="zh-CN" dirty="0" smtClean="0">
                <a:latin typeface="Microsoft YaHei" charset="-122"/>
                <a:ea typeface="Microsoft YaHei" charset="-122"/>
                <a:cs typeface="Microsoft YaHei" charset="-122"/>
              </a:rPr>
              <a:t>name</a:t>
            </a:r>
            <a:r>
              <a:rPr lang="zh-CN" altLang="en-US" dirty="0" smtClean="0">
                <a:latin typeface="Microsoft YaHei" charset="-122"/>
                <a:ea typeface="Microsoft YaHei" charset="-122"/>
                <a:cs typeface="Microsoft YaHei" charset="-122"/>
              </a:rPr>
              <a:t> 的界（由参数</a:t>
            </a:r>
            <a:r>
              <a:rPr lang="en-US" altLang="zh-CN" dirty="0" smtClean="0">
                <a:latin typeface="Microsoft YaHei" charset="-122"/>
                <a:ea typeface="Microsoft YaHei" charset="-122"/>
                <a:cs typeface="Microsoft YaHei" charset="-122"/>
              </a:rPr>
              <a:t>size</a:t>
            </a:r>
            <a:r>
              <a:rPr lang="zh-CN" altLang="en-US" dirty="0" smtClean="0">
                <a:latin typeface="Microsoft YaHei" charset="-122"/>
                <a:ea typeface="Microsoft YaHei" charset="-122"/>
                <a:cs typeface="Microsoft YaHei" charset="-122"/>
              </a:rPr>
              <a:t>说明） </a:t>
            </a:r>
            <a:endParaRPr lang="en-US" altLang="zh-CN" dirty="0" smtClean="0">
              <a:latin typeface="Microsoft YaHei" charset="-122"/>
              <a:ea typeface="Microsoft YaHei" charset="-122"/>
              <a:cs typeface="Microsoft YaHei" charset="-122"/>
            </a:endParaRPr>
          </a:p>
          <a:p>
            <a:pPr lvl="1"/>
            <a:endParaRPr lang="en-US" altLang="zh-CN" dirty="0" smtClean="0"/>
          </a:p>
          <a:p>
            <a:endParaRPr lang="zh-CN" altLang="en-US" dirty="0"/>
          </a:p>
        </p:txBody>
      </p:sp>
    </p:spTree>
    <p:extLst>
      <p:ext uri="{BB962C8B-B14F-4D97-AF65-F5344CB8AC3E}">
        <p14:creationId xmlns:p14="http://schemas.microsoft.com/office/powerpoint/2010/main" val="10336074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Microsoft YaHei" charset="-122"/>
                <a:ea typeface="Microsoft YaHei" charset="-122"/>
                <a:cs typeface="Microsoft YaHei" charset="-122"/>
              </a:rPr>
              <a:t>Lab2-</a:t>
            </a:r>
            <a:r>
              <a:rPr lang="zh-CN" altLang="en-US" dirty="0" smtClean="0">
                <a:latin typeface="Microsoft YaHei" charset="-122"/>
                <a:ea typeface="Microsoft YaHei" charset="-122"/>
                <a:cs typeface="Microsoft YaHei" charset="-122"/>
              </a:rPr>
              <a:t>系统调用</a:t>
            </a:r>
            <a:endParaRPr lang="en-US" dirty="0">
              <a:latin typeface="Microsoft YaHei" charset="-122"/>
              <a:ea typeface="Microsoft YaHei" charset="-122"/>
              <a:cs typeface="Microsoft YaHei" charset="-122"/>
            </a:endParaRPr>
          </a:p>
        </p:txBody>
      </p:sp>
      <p:sp>
        <p:nvSpPr>
          <p:cNvPr id="3" name="Content Placeholder 2"/>
          <p:cNvSpPr>
            <a:spLocks noGrp="1"/>
          </p:cNvSpPr>
          <p:nvPr>
            <p:ph idx="1"/>
          </p:nvPr>
        </p:nvSpPr>
        <p:spPr/>
        <p:txBody>
          <a:bodyPr>
            <a:normAutofit/>
          </a:bodyPr>
          <a:lstStyle/>
          <a:p>
            <a:r>
              <a:rPr lang="zh-CN" altLang="en-US" dirty="0" smtClean="0">
                <a:latin typeface="Microsoft YaHei" charset="-122"/>
                <a:ea typeface="Microsoft YaHei" charset="-122"/>
                <a:cs typeface="Microsoft YaHei" charset="-122"/>
              </a:rPr>
              <a:t>添加系统调用</a:t>
            </a:r>
            <a:endParaRPr lang="en-US" altLang="zh-CN" dirty="0" smtClean="0">
              <a:latin typeface="Microsoft YaHei" charset="-122"/>
              <a:ea typeface="Microsoft YaHei" charset="-122"/>
              <a:cs typeface="Microsoft YaHei" charset="-122"/>
            </a:endParaRPr>
          </a:p>
          <a:p>
            <a:pPr lvl="1"/>
            <a:r>
              <a:rPr lang="zh-CN" altLang="en-US" dirty="0" smtClean="0">
                <a:latin typeface="Microsoft YaHei" charset="-122"/>
                <a:ea typeface="Microsoft YaHei" charset="-122"/>
                <a:cs typeface="Microsoft YaHei" charset="-122"/>
              </a:rPr>
              <a:t>修改</a:t>
            </a:r>
            <a:r>
              <a:rPr lang="en-US" dirty="0" smtClean="0">
                <a:latin typeface="Microsoft YaHei" charset="-122"/>
                <a:ea typeface="Microsoft YaHei" charset="-122"/>
                <a:cs typeface="Microsoft YaHei" charset="-122"/>
              </a:rPr>
              <a:t>include/</a:t>
            </a:r>
            <a:r>
              <a:rPr lang="en-US" dirty="0" err="1" smtClean="0">
                <a:latin typeface="Microsoft YaHei" charset="-122"/>
                <a:ea typeface="Microsoft YaHei" charset="-122"/>
                <a:cs typeface="Microsoft YaHei" charset="-122"/>
              </a:rPr>
              <a:t>unistd.h</a:t>
            </a:r>
            <a:r>
              <a:rPr lang="zh-CN" altLang="en-US" dirty="0" smtClean="0">
                <a:latin typeface="Microsoft YaHei" charset="-122"/>
                <a:ea typeface="Microsoft YaHei" charset="-122"/>
                <a:cs typeface="Microsoft YaHei" charset="-122"/>
              </a:rPr>
              <a:t>，把</a:t>
            </a:r>
            <a:r>
              <a:rPr lang="zh-CN" altLang="en-US" dirty="0">
                <a:latin typeface="Microsoft YaHei" charset="-122"/>
                <a:ea typeface="Microsoft YaHei" charset="-122"/>
                <a:cs typeface="Microsoft YaHei" charset="-122"/>
              </a:rPr>
              <a:t>系统调用号</a:t>
            </a:r>
            <a:r>
              <a:rPr lang="en-US" altLang="zh-CN" dirty="0">
                <a:latin typeface="Microsoft YaHei" charset="-122"/>
                <a:ea typeface="Microsoft YaHei" charset="-122"/>
                <a:cs typeface="Microsoft YaHei" charset="-122"/>
              </a:rPr>
              <a:t>__</a:t>
            </a:r>
            <a:r>
              <a:rPr lang="en-US" altLang="zh-CN" dirty="0" err="1" smtClean="0">
                <a:latin typeface="Microsoft YaHei" charset="-122"/>
                <a:ea typeface="Microsoft YaHei" charset="-122"/>
                <a:cs typeface="Microsoft YaHei" charset="-122"/>
              </a:rPr>
              <a:t>NR_iam</a:t>
            </a:r>
            <a:r>
              <a:rPr lang="zh-CN" altLang="en-US" dirty="0" smtClean="0">
                <a:latin typeface="Microsoft YaHei" charset="-122"/>
                <a:ea typeface="Microsoft YaHei" charset="-122"/>
                <a:cs typeface="Microsoft YaHei" charset="-122"/>
              </a:rPr>
              <a:t> 和 </a:t>
            </a:r>
            <a:r>
              <a:rPr lang="en-US" altLang="zh-CN" dirty="0" smtClean="0">
                <a:latin typeface="Microsoft YaHei" charset="-122"/>
                <a:ea typeface="Microsoft YaHei" charset="-122"/>
                <a:cs typeface="Microsoft YaHei" charset="-122"/>
              </a:rPr>
              <a:t>__</a:t>
            </a:r>
            <a:r>
              <a:rPr lang="en-US" altLang="zh-CN" dirty="0" err="1" smtClean="0">
                <a:latin typeface="Microsoft YaHei" charset="-122"/>
                <a:ea typeface="Microsoft YaHei" charset="-122"/>
                <a:cs typeface="Microsoft YaHei" charset="-122"/>
              </a:rPr>
              <a:t>NR_whoami</a:t>
            </a:r>
            <a:r>
              <a:rPr lang="zh-CN" altLang="en-US" dirty="0" smtClean="0">
                <a:latin typeface="Microsoft YaHei" charset="-122"/>
                <a:ea typeface="Microsoft YaHei" charset="-122"/>
                <a:cs typeface="Microsoft YaHei" charset="-122"/>
              </a:rPr>
              <a:t> 传递</a:t>
            </a:r>
            <a:r>
              <a:rPr lang="zh-CN" altLang="en-US" dirty="0">
                <a:latin typeface="Microsoft YaHei" charset="-122"/>
                <a:ea typeface="Microsoft YaHei" charset="-122"/>
                <a:cs typeface="Microsoft YaHei" charset="-122"/>
              </a:rPr>
              <a:t>给</a:t>
            </a:r>
            <a:r>
              <a:rPr lang="en-US" altLang="zh-CN" dirty="0">
                <a:latin typeface="Microsoft YaHei" charset="-122"/>
                <a:ea typeface="Microsoft YaHei" charset="-122"/>
                <a:cs typeface="Microsoft YaHei" charset="-122"/>
              </a:rPr>
              <a:t>0x80</a:t>
            </a:r>
            <a:r>
              <a:rPr lang="zh-CN" altLang="en-US" dirty="0">
                <a:latin typeface="Microsoft YaHei" charset="-122"/>
                <a:ea typeface="Microsoft YaHei" charset="-122"/>
                <a:cs typeface="Microsoft YaHei" charset="-122"/>
              </a:rPr>
              <a:t>号</a:t>
            </a:r>
            <a:r>
              <a:rPr lang="zh-CN" altLang="en-US" dirty="0" smtClean="0">
                <a:latin typeface="Microsoft YaHei" charset="-122"/>
                <a:ea typeface="Microsoft YaHei" charset="-122"/>
                <a:cs typeface="Microsoft YaHei" charset="-122"/>
              </a:rPr>
              <a:t>中断</a:t>
            </a:r>
            <a:endParaRPr lang="en-US" altLang="zh-CN" dirty="0" smtClean="0">
              <a:latin typeface="Microsoft YaHei" charset="-122"/>
              <a:ea typeface="Microsoft YaHei" charset="-122"/>
              <a:cs typeface="Microsoft YaHei" charset="-122"/>
            </a:endParaRPr>
          </a:p>
          <a:p>
            <a:pPr lvl="2"/>
            <a:r>
              <a:rPr lang="en-US" dirty="0">
                <a:latin typeface="Microsoft YaHei" charset="-122"/>
                <a:ea typeface="Microsoft YaHei" charset="-122"/>
                <a:cs typeface="Microsoft YaHei" charset="-122"/>
              </a:rPr>
              <a:t>include/</a:t>
            </a:r>
            <a:r>
              <a:rPr lang="en-US" dirty="0" err="1">
                <a:latin typeface="Microsoft YaHei" charset="-122"/>
                <a:ea typeface="Microsoft YaHei" charset="-122"/>
                <a:cs typeface="Microsoft YaHei" charset="-122"/>
              </a:rPr>
              <a:t>unistd.h</a:t>
            </a:r>
            <a:r>
              <a:rPr lang="en-US" dirty="0" err="1" smtClean="0">
                <a:latin typeface="Microsoft YaHei" charset="-122"/>
                <a:ea typeface="Microsoft YaHei" charset="-122"/>
                <a:cs typeface="Microsoft YaHei" charset="-122"/>
              </a:rPr>
              <a:t>中添加两个宏</a:t>
            </a:r>
            <a:r>
              <a:rPr lang="zh-CN" altLang="en-US" dirty="0" smtClean="0">
                <a:latin typeface="Microsoft YaHei" charset="-122"/>
                <a:ea typeface="Microsoft YaHei" charset="-122"/>
                <a:cs typeface="Microsoft YaHei" charset="-122"/>
              </a:rPr>
              <a:t>，</a:t>
            </a:r>
            <a:r>
              <a:rPr lang="en-US" dirty="0" smtClean="0">
                <a:latin typeface="Microsoft YaHei" charset="-122"/>
                <a:ea typeface="Microsoft YaHei" charset="-122"/>
                <a:cs typeface="Microsoft YaHei" charset="-122"/>
              </a:rPr>
              <a:t>#</a:t>
            </a:r>
            <a:r>
              <a:rPr lang="en-US" dirty="0">
                <a:latin typeface="Microsoft YaHei" charset="-122"/>
                <a:ea typeface="Microsoft YaHei" charset="-122"/>
                <a:cs typeface="Microsoft YaHei" charset="-122"/>
              </a:rPr>
              <a:t>define __</a:t>
            </a:r>
            <a:r>
              <a:rPr lang="en-US" dirty="0" err="1">
                <a:latin typeface="Microsoft YaHei" charset="-122"/>
                <a:ea typeface="Microsoft YaHei" charset="-122"/>
                <a:cs typeface="Microsoft YaHei" charset="-122"/>
              </a:rPr>
              <a:t>NR_whoami</a:t>
            </a:r>
            <a:r>
              <a:rPr lang="en-US" dirty="0">
                <a:latin typeface="Microsoft YaHei" charset="-122"/>
                <a:ea typeface="Microsoft YaHei" charset="-122"/>
                <a:cs typeface="Microsoft YaHei" charset="-122"/>
              </a:rPr>
              <a:t> 72 </a:t>
            </a:r>
            <a:r>
              <a:rPr lang="zh-CN" altLang="en-US" dirty="0" smtClean="0">
                <a:latin typeface="Microsoft YaHei" charset="-122"/>
                <a:ea typeface="Microsoft YaHei" charset="-122"/>
                <a:cs typeface="Microsoft YaHei" charset="-122"/>
              </a:rPr>
              <a:t> </a:t>
            </a:r>
            <a:r>
              <a:rPr lang="en-US" dirty="0" smtClean="0">
                <a:latin typeface="Microsoft YaHei" charset="-122"/>
                <a:ea typeface="Microsoft YaHei" charset="-122"/>
                <a:cs typeface="Microsoft YaHei" charset="-122"/>
              </a:rPr>
              <a:t>#</a:t>
            </a:r>
            <a:r>
              <a:rPr lang="en-US" dirty="0">
                <a:latin typeface="Microsoft YaHei" charset="-122"/>
                <a:ea typeface="Microsoft YaHei" charset="-122"/>
                <a:cs typeface="Microsoft YaHei" charset="-122"/>
              </a:rPr>
              <a:t>define __</a:t>
            </a:r>
            <a:r>
              <a:rPr lang="en-US" dirty="0" err="1">
                <a:latin typeface="Microsoft YaHei" charset="-122"/>
                <a:ea typeface="Microsoft YaHei" charset="-122"/>
                <a:cs typeface="Microsoft YaHei" charset="-122"/>
              </a:rPr>
              <a:t>NR_iam</a:t>
            </a:r>
            <a:r>
              <a:rPr lang="en-US" dirty="0">
                <a:latin typeface="Microsoft YaHei" charset="-122"/>
                <a:ea typeface="Microsoft YaHei" charset="-122"/>
                <a:cs typeface="Microsoft YaHei" charset="-122"/>
              </a:rPr>
              <a:t> </a:t>
            </a:r>
            <a:r>
              <a:rPr lang="en-US" dirty="0" smtClean="0">
                <a:latin typeface="Microsoft YaHei" charset="-122"/>
                <a:ea typeface="Microsoft YaHei" charset="-122"/>
                <a:cs typeface="Microsoft YaHei" charset="-122"/>
              </a:rPr>
              <a:t>73</a:t>
            </a:r>
          </a:p>
          <a:p>
            <a:pPr lvl="1"/>
            <a:r>
              <a:rPr lang="zh-CN" altLang="en-US" dirty="0" smtClean="0">
                <a:latin typeface="Microsoft YaHei" charset="-122"/>
                <a:ea typeface="Microsoft YaHei" charset="-122"/>
                <a:cs typeface="Microsoft YaHei" charset="-122"/>
              </a:rPr>
              <a:t>修改</a:t>
            </a:r>
            <a:r>
              <a:rPr lang="en-US" dirty="0" err="1" smtClean="0">
                <a:latin typeface="Microsoft YaHei" charset="-122"/>
                <a:ea typeface="Microsoft YaHei" charset="-122"/>
                <a:cs typeface="Microsoft YaHei" charset="-122"/>
              </a:rPr>
              <a:t>system_call.s</a:t>
            </a:r>
            <a:endParaRPr lang="en-US" dirty="0" smtClean="0">
              <a:latin typeface="Microsoft YaHei" charset="-122"/>
              <a:ea typeface="Microsoft YaHei" charset="-122"/>
              <a:cs typeface="Microsoft YaHei" charset="-122"/>
            </a:endParaRPr>
          </a:p>
          <a:p>
            <a:pPr lvl="2"/>
            <a:r>
              <a:rPr lang="zh-CN" altLang="en-US" dirty="0" smtClean="0">
                <a:latin typeface="Microsoft YaHei" charset="-122"/>
                <a:ea typeface="Microsoft YaHei" charset="-122"/>
                <a:cs typeface="Microsoft YaHei" charset="-122"/>
              </a:rPr>
              <a:t>调整</a:t>
            </a:r>
            <a:r>
              <a:rPr lang="en-US" altLang="zh-CN" dirty="0" err="1" smtClean="0">
                <a:latin typeface="Microsoft YaHei" charset="-122"/>
                <a:ea typeface="Microsoft YaHei" charset="-122"/>
                <a:cs typeface="Microsoft YaHei" charset="-122"/>
              </a:rPr>
              <a:t>nr_system_call</a:t>
            </a:r>
            <a:r>
              <a:rPr lang="zh-CN" altLang="en-US" dirty="0" smtClean="0">
                <a:latin typeface="Microsoft YaHei" charset="-122"/>
                <a:ea typeface="Microsoft YaHei" charset="-122"/>
                <a:cs typeface="Microsoft YaHei" charset="-122"/>
              </a:rPr>
              <a:t>的值（</a:t>
            </a:r>
            <a:r>
              <a:rPr lang="en-US" dirty="0">
                <a:latin typeface="Microsoft YaHei" charset="-122"/>
                <a:ea typeface="Microsoft YaHei" charset="-122"/>
                <a:cs typeface="Microsoft YaHei" charset="-122"/>
              </a:rPr>
              <a:t>system_call函数首先会判断nr_system_calls-1和%eax的大小</a:t>
            </a:r>
            <a:r>
              <a:rPr lang="en-US" dirty="0" smtClean="0">
                <a:latin typeface="Microsoft YaHei" charset="-122"/>
                <a:ea typeface="Microsoft YaHei" charset="-122"/>
                <a:cs typeface="Microsoft YaHei" charset="-122"/>
              </a:rPr>
              <a:t>,</a:t>
            </a:r>
            <a:r>
              <a:rPr lang="zh-CN" altLang="en-US" dirty="0" smtClean="0">
                <a:latin typeface="Microsoft YaHei" charset="-122"/>
                <a:ea typeface="Microsoft YaHei" charset="-122"/>
                <a:cs typeface="Microsoft YaHei" charset="-122"/>
              </a:rPr>
              <a:t>如果这个值小于当前</a:t>
            </a:r>
            <a:r>
              <a:rPr lang="en-US" altLang="zh-CN" dirty="0" err="1" smtClean="0">
                <a:latin typeface="Microsoft YaHei" charset="-122"/>
                <a:ea typeface="Microsoft YaHei" charset="-122"/>
                <a:cs typeface="Microsoft YaHei" charset="-122"/>
              </a:rPr>
              <a:t>eax</a:t>
            </a:r>
            <a:r>
              <a:rPr lang="zh-CN" altLang="en-US" dirty="0" smtClean="0">
                <a:latin typeface="Microsoft YaHei" charset="-122"/>
                <a:ea typeface="Microsoft YaHei" charset="-122"/>
                <a:cs typeface="Microsoft YaHei" charset="-122"/>
              </a:rPr>
              <a:t>，会提示</a:t>
            </a:r>
            <a:r>
              <a:rPr lang="en-US" altLang="zh-CN" dirty="0" err="1" smtClean="0">
                <a:latin typeface="Microsoft YaHei" charset="-122"/>
                <a:ea typeface="Microsoft YaHei" charset="-122"/>
                <a:cs typeface="Microsoft YaHei" charset="-122"/>
              </a:rPr>
              <a:t>bad_system_call</a:t>
            </a:r>
            <a:r>
              <a:rPr lang="zh-CN" altLang="en-US" dirty="0" smtClean="0">
                <a:latin typeface="Microsoft YaHei" charset="-122"/>
                <a:ea typeface="Microsoft YaHei" charset="-122"/>
                <a:cs typeface="Microsoft YaHei" charset="-122"/>
              </a:rPr>
              <a:t>）</a:t>
            </a:r>
            <a:endParaRPr lang="en-US" altLang="zh-CN" dirty="0" smtClean="0">
              <a:latin typeface="Microsoft YaHei" charset="-122"/>
              <a:ea typeface="Microsoft YaHei" charset="-122"/>
              <a:cs typeface="Microsoft YaHei" charset="-122"/>
            </a:endParaRPr>
          </a:p>
          <a:p>
            <a:pPr lvl="2"/>
            <a:r>
              <a:rPr lang="en-US" altLang="zh-CN" dirty="0" smtClean="0">
                <a:latin typeface="Microsoft YaHei" charset="-122"/>
                <a:ea typeface="Microsoft YaHei" charset="-122"/>
                <a:cs typeface="Microsoft YaHei" charset="-122"/>
              </a:rPr>
              <a:t>//</a:t>
            </a:r>
            <a:r>
              <a:rPr lang="en-US" altLang="zh-CN" dirty="0" err="1" smtClean="0">
                <a:latin typeface="Microsoft YaHei" charset="-122"/>
                <a:ea typeface="Microsoft YaHei" charset="-122"/>
                <a:cs typeface="Microsoft YaHei" charset="-122"/>
              </a:rPr>
              <a:t>eax</a:t>
            </a:r>
            <a:r>
              <a:rPr lang="zh-CN" altLang="en-US" dirty="0" smtClean="0">
                <a:latin typeface="Microsoft YaHei" charset="-122"/>
                <a:ea typeface="Microsoft YaHei" charset="-122"/>
                <a:cs typeface="Microsoft YaHei" charset="-122"/>
              </a:rPr>
              <a:t>就是我调用</a:t>
            </a:r>
            <a:r>
              <a:rPr lang="en-US" altLang="zh-CN" dirty="0" err="1" smtClean="0">
                <a:latin typeface="Microsoft YaHei" charset="-122"/>
                <a:ea typeface="Microsoft YaHei" charset="-122"/>
                <a:cs typeface="Microsoft YaHei" charset="-122"/>
              </a:rPr>
              <a:t>iam</a:t>
            </a:r>
            <a:r>
              <a:rPr lang="zh-CN" altLang="en-US" dirty="0" smtClean="0">
                <a:latin typeface="Microsoft YaHei" charset="-122"/>
                <a:ea typeface="Microsoft YaHei" charset="-122"/>
                <a:cs typeface="Microsoft YaHei" charset="-122"/>
              </a:rPr>
              <a:t>和</a:t>
            </a:r>
            <a:r>
              <a:rPr lang="en-US" altLang="zh-CN" dirty="0" err="1" smtClean="0">
                <a:latin typeface="Microsoft YaHei" charset="-122"/>
                <a:ea typeface="Microsoft YaHei" charset="-122"/>
                <a:cs typeface="Microsoft YaHei" charset="-122"/>
              </a:rPr>
              <a:t>whoami</a:t>
            </a:r>
            <a:r>
              <a:rPr lang="zh-CN" altLang="en-US" dirty="0" smtClean="0">
                <a:latin typeface="Microsoft YaHei" charset="-122"/>
                <a:ea typeface="Microsoft YaHei" charset="-122"/>
                <a:cs typeface="Microsoft YaHei" charset="-122"/>
              </a:rPr>
              <a:t>的系统调用号，</a:t>
            </a:r>
            <a:r>
              <a:rPr lang="en-US" altLang="zh-CN" dirty="0" err="1" smtClean="0">
                <a:latin typeface="Microsoft YaHei" charset="-122"/>
                <a:ea typeface="Microsoft YaHei" charset="-122"/>
                <a:cs typeface="Microsoft YaHei" charset="-122"/>
              </a:rPr>
              <a:t>iam</a:t>
            </a:r>
            <a:r>
              <a:rPr lang="zh-CN" altLang="en-US" dirty="0" smtClean="0">
                <a:latin typeface="Microsoft YaHei" charset="-122"/>
                <a:ea typeface="Microsoft YaHei" charset="-122"/>
                <a:cs typeface="Microsoft YaHei" charset="-122"/>
              </a:rPr>
              <a:t>为</a:t>
            </a:r>
            <a:r>
              <a:rPr lang="en-US" altLang="zh-CN" dirty="0" smtClean="0">
                <a:latin typeface="Microsoft YaHei" charset="-122"/>
                <a:ea typeface="Microsoft YaHei" charset="-122"/>
                <a:cs typeface="Microsoft YaHei" charset="-122"/>
              </a:rPr>
              <a:t>72</a:t>
            </a:r>
            <a:r>
              <a:rPr lang="zh-CN" altLang="en-US" dirty="0" smtClean="0">
                <a:latin typeface="Microsoft YaHei" charset="-122"/>
                <a:ea typeface="Microsoft YaHei" charset="-122"/>
                <a:cs typeface="Microsoft YaHei" charset="-122"/>
              </a:rPr>
              <a:t>，</a:t>
            </a:r>
            <a:r>
              <a:rPr lang="en-US" altLang="zh-CN" dirty="0" err="1" smtClean="0">
                <a:latin typeface="Microsoft YaHei" charset="-122"/>
                <a:ea typeface="Microsoft YaHei" charset="-122"/>
                <a:cs typeface="Microsoft YaHei" charset="-122"/>
              </a:rPr>
              <a:t>whoami</a:t>
            </a:r>
            <a:r>
              <a:rPr lang="zh-CN" altLang="en-US" dirty="0" smtClean="0">
                <a:latin typeface="Microsoft YaHei" charset="-122"/>
                <a:ea typeface="Microsoft YaHei" charset="-122"/>
                <a:cs typeface="Microsoft YaHei" charset="-122"/>
              </a:rPr>
              <a:t>为</a:t>
            </a:r>
            <a:r>
              <a:rPr lang="en-US" altLang="zh-CN" dirty="0" smtClean="0">
                <a:latin typeface="Microsoft YaHei" charset="-122"/>
                <a:ea typeface="Microsoft YaHei" charset="-122"/>
                <a:cs typeface="Microsoft YaHei" charset="-122"/>
              </a:rPr>
              <a:t>73</a:t>
            </a:r>
            <a:r>
              <a:rPr lang="zh-CN" altLang="en-US" dirty="0" smtClean="0">
                <a:latin typeface="Microsoft YaHei" charset="-122"/>
                <a:ea typeface="Microsoft YaHei" charset="-122"/>
                <a:cs typeface="Microsoft YaHei" charset="-122"/>
              </a:rPr>
              <a:t>。</a:t>
            </a:r>
            <a:endParaRPr lang="en-US" altLang="zh-CN" dirty="0" smtClean="0">
              <a:latin typeface="Microsoft YaHei" charset="-122"/>
              <a:ea typeface="Microsoft YaHei" charset="-122"/>
              <a:cs typeface="Microsoft YaHei" charset="-122"/>
            </a:endParaRPr>
          </a:p>
          <a:p>
            <a:pPr lvl="2"/>
            <a:endParaRPr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4663414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Microsoft YaHei" charset="-122"/>
                <a:ea typeface="Microsoft YaHei" charset="-122"/>
                <a:cs typeface="Microsoft YaHei" charset="-122"/>
              </a:rPr>
              <a:t>Lab2-</a:t>
            </a:r>
            <a:r>
              <a:rPr lang="zh-CN" altLang="en-US" dirty="0">
                <a:latin typeface="Microsoft YaHei" charset="-122"/>
                <a:ea typeface="Microsoft YaHei" charset="-122"/>
                <a:cs typeface="Microsoft YaHei" charset="-122"/>
              </a:rPr>
              <a:t>系统调用</a:t>
            </a:r>
            <a:endParaRPr lang="en-US" dirty="0"/>
          </a:p>
        </p:txBody>
      </p:sp>
      <p:sp>
        <p:nvSpPr>
          <p:cNvPr id="3" name="Content Placeholder 2"/>
          <p:cNvSpPr>
            <a:spLocks noGrp="1"/>
          </p:cNvSpPr>
          <p:nvPr>
            <p:ph idx="1"/>
          </p:nvPr>
        </p:nvSpPr>
        <p:spPr/>
        <p:txBody>
          <a:bodyPr/>
          <a:lstStyle/>
          <a:p>
            <a:r>
              <a:rPr lang="en-US" dirty="0" err="1">
                <a:latin typeface="Microsoft YaHei" charset="-122"/>
                <a:ea typeface="Microsoft YaHei" charset="-122"/>
                <a:cs typeface="Microsoft YaHei" charset="-122"/>
              </a:rPr>
              <a:t>修改</a:t>
            </a:r>
            <a:r>
              <a:rPr lang="en-US" dirty="0" err="1" smtClean="0">
                <a:latin typeface="Microsoft YaHei" charset="-122"/>
                <a:ea typeface="Microsoft YaHei" charset="-122"/>
                <a:cs typeface="Microsoft YaHei" charset="-122"/>
              </a:rPr>
              <a:t>include</a:t>
            </a:r>
            <a:r>
              <a:rPr lang="en-US" dirty="0" smtClean="0">
                <a:latin typeface="Microsoft YaHei" charset="-122"/>
                <a:ea typeface="Microsoft YaHei" charset="-122"/>
                <a:cs typeface="Microsoft YaHei" charset="-122"/>
              </a:rPr>
              <a:t>/</a:t>
            </a:r>
            <a:r>
              <a:rPr lang="en-US" dirty="0" err="1" smtClean="0">
                <a:latin typeface="Microsoft YaHei" charset="-122"/>
                <a:ea typeface="Microsoft YaHei" charset="-122"/>
                <a:cs typeface="Microsoft YaHei" charset="-122"/>
              </a:rPr>
              <a:t>linux</a:t>
            </a:r>
            <a:r>
              <a:rPr lang="en-US" dirty="0" smtClean="0">
                <a:latin typeface="Microsoft YaHei" charset="-122"/>
                <a:ea typeface="Microsoft YaHei" charset="-122"/>
                <a:cs typeface="Microsoft YaHei" charset="-122"/>
              </a:rPr>
              <a:t>/</a:t>
            </a:r>
            <a:r>
              <a:rPr lang="en-US" dirty="0" err="1" smtClean="0">
                <a:latin typeface="Microsoft YaHei" charset="-122"/>
                <a:ea typeface="Microsoft YaHei" charset="-122"/>
                <a:cs typeface="Microsoft YaHei" charset="-122"/>
              </a:rPr>
              <a:t>sys.h</a:t>
            </a:r>
            <a:endParaRPr lang="en-US" dirty="0" smtClean="0">
              <a:latin typeface="Microsoft YaHei" charset="-122"/>
              <a:ea typeface="Microsoft YaHei" charset="-122"/>
              <a:cs typeface="Microsoft YaHei" charset="-122"/>
            </a:endParaRPr>
          </a:p>
          <a:p>
            <a:pPr lvl="1"/>
            <a:r>
              <a:rPr lang="zh-CN" altLang="en-US" dirty="0">
                <a:latin typeface="Microsoft YaHei" charset="-122"/>
                <a:ea typeface="Microsoft YaHei" charset="-122"/>
                <a:cs typeface="Microsoft YaHei" charset="-122"/>
              </a:rPr>
              <a:t>中断处理函数</a:t>
            </a:r>
            <a:r>
              <a:rPr lang="en-US" altLang="zh-CN" dirty="0" err="1">
                <a:latin typeface="Microsoft YaHei" charset="-122"/>
                <a:ea typeface="Microsoft YaHei" charset="-122"/>
                <a:cs typeface="Microsoft YaHei" charset="-122"/>
              </a:rPr>
              <a:t>system_call</a:t>
            </a:r>
            <a:r>
              <a:rPr lang="zh-CN" altLang="en-US" dirty="0">
                <a:latin typeface="Microsoft YaHei" charset="-122"/>
                <a:ea typeface="Microsoft YaHei" charset="-122"/>
                <a:cs typeface="Microsoft YaHei" charset="-122"/>
              </a:rPr>
              <a:t>会从</a:t>
            </a:r>
            <a:r>
              <a:rPr lang="en-US" altLang="zh-CN" dirty="0" err="1">
                <a:latin typeface="Microsoft YaHei" charset="-122"/>
                <a:ea typeface="Microsoft YaHei" charset="-122"/>
                <a:cs typeface="Microsoft YaHei" charset="-122"/>
              </a:rPr>
              <a:t>sys_call_table</a:t>
            </a:r>
            <a:r>
              <a:rPr lang="zh-CN" altLang="en-US" dirty="0">
                <a:latin typeface="Microsoft YaHei" charset="-122"/>
                <a:ea typeface="Microsoft YaHei" charset="-122"/>
                <a:cs typeface="Microsoft YaHei" charset="-122"/>
              </a:rPr>
              <a:t>函数表中查找系统调用的入口</a:t>
            </a:r>
            <a:r>
              <a:rPr lang="zh-CN" altLang="en-US" dirty="0" smtClean="0">
                <a:latin typeface="Microsoft YaHei" charset="-122"/>
                <a:ea typeface="Microsoft YaHei" charset="-122"/>
                <a:cs typeface="Microsoft YaHei" charset="-122"/>
              </a:rPr>
              <a:t>地址，因此我们需要在</a:t>
            </a:r>
            <a:r>
              <a:rPr lang="en-US" dirty="0" err="1">
                <a:latin typeface="Microsoft YaHei" charset="-122"/>
                <a:ea typeface="Microsoft YaHei" charset="-122"/>
                <a:cs typeface="Microsoft YaHei" charset="-122"/>
              </a:rPr>
              <a:t>fn_ptr</a:t>
            </a:r>
            <a:r>
              <a:rPr lang="en-US" dirty="0">
                <a:latin typeface="Microsoft YaHei" charset="-122"/>
                <a:ea typeface="Microsoft YaHei" charset="-122"/>
                <a:cs typeface="Microsoft YaHei" charset="-122"/>
              </a:rPr>
              <a:t> </a:t>
            </a:r>
            <a:r>
              <a:rPr lang="en-US" dirty="0" err="1">
                <a:latin typeface="Microsoft YaHei" charset="-122"/>
                <a:ea typeface="Microsoft YaHei" charset="-122"/>
                <a:cs typeface="Microsoft YaHei" charset="-122"/>
              </a:rPr>
              <a:t>sys_call_table</a:t>
            </a:r>
            <a:r>
              <a:rPr lang="en-US" dirty="0" smtClean="0">
                <a:latin typeface="Microsoft YaHei" charset="-122"/>
                <a:ea typeface="Microsoft YaHei" charset="-122"/>
                <a:cs typeface="Microsoft YaHei" charset="-122"/>
              </a:rPr>
              <a:t>[]</a:t>
            </a:r>
            <a:r>
              <a:rPr lang="zh-CN" altLang="en-US" dirty="0" smtClean="0">
                <a:latin typeface="Microsoft YaHei" charset="-122"/>
                <a:ea typeface="Microsoft YaHei" charset="-122"/>
                <a:cs typeface="Microsoft YaHei" charset="-122"/>
              </a:rPr>
              <a:t>中加入</a:t>
            </a:r>
            <a:r>
              <a:rPr lang="en-US" dirty="0" err="1">
                <a:latin typeface="Microsoft YaHei" charset="-122"/>
                <a:ea typeface="Microsoft YaHei" charset="-122"/>
                <a:cs typeface="Microsoft YaHei" charset="-122"/>
              </a:rPr>
              <a:t>sys_whoami</a:t>
            </a:r>
            <a:r>
              <a:rPr lang="en-US" dirty="0">
                <a:latin typeface="Microsoft YaHei" charset="-122"/>
                <a:ea typeface="Microsoft YaHei" charset="-122"/>
                <a:cs typeface="Microsoft YaHei" charset="-122"/>
              </a:rPr>
              <a:t>, </a:t>
            </a:r>
            <a:r>
              <a:rPr lang="en-US" dirty="0" err="1" smtClean="0">
                <a:latin typeface="Microsoft YaHei" charset="-122"/>
                <a:ea typeface="Microsoft YaHei" charset="-122"/>
                <a:cs typeface="Microsoft YaHei" charset="-122"/>
              </a:rPr>
              <a:t>sys_iam</a:t>
            </a:r>
            <a:r>
              <a:rPr lang="zh-CN" altLang="en-US" dirty="0" smtClean="0">
                <a:latin typeface="Microsoft YaHei" charset="-122"/>
                <a:ea typeface="Microsoft YaHei" charset="-122"/>
                <a:cs typeface="Microsoft YaHei" charset="-122"/>
              </a:rPr>
              <a:t>。</a:t>
            </a:r>
            <a:endParaRPr lang="en-US" altLang="zh-CN" dirty="0" smtClean="0">
              <a:latin typeface="Microsoft YaHei" charset="-122"/>
              <a:ea typeface="Microsoft YaHei" charset="-122"/>
              <a:cs typeface="Microsoft YaHei" charset="-122"/>
            </a:endParaRPr>
          </a:p>
          <a:p>
            <a:pPr lvl="1"/>
            <a:r>
              <a:rPr lang="zh-CN" altLang="en-US" dirty="0">
                <a:latin typeface="Microsoft YaHei" charset="-122"/>
                <a:ea typeface="Microsoft YaHei" charset="-122"/>
                <a:cs typeface="Microsoft YaHei" charset="-122"/>
              </a:rPr>
              <a:t>编译器必须要知道函数名的声明才能编译通过</a:t>
            </a:r>
            <a:r>
              <a:rPr lang="en-US" altLang="zh-CN" dirty="0">
                <a:latin typeface="Microsoft YaHei" charset="-122"/>
                <a:ea typeface="Microsoft YaHei" charset="-122"/>
                <a:cs typeface="Microsoft YaHei" charset="-122"/>
              </a:rPr>
              <a:t>, </a:t>
            </a:r>
            <a:r>
              <a:rPr lang="zh-CN" altLang="en-US" dirty="0" smtClean="0">
                <a:latin typeface="Microsoft YaHei" charset="-122"/>
                <a:ea typeface="Microsoft YaHei" charset="-122"/>
                <a:cs typeface="Microsoft YaHei" charset="-122"/>
              </a:rPr>
              <a:t>所以仿照其他的系统调用，我们在</a:t>
            </a:r>
            <a:r>
              <a:rPr lang="zh-CN" altLang="en-US" dirty="0">
                <a:latin typeface="Microsoft YaHei" charset="-122"/>
                <a:ea typeface="Microsoft YaHei" charset="-122"/>
                <a:cs typeface="Microsoft YaHei" charset="-122"/>
              </a:rPr>
              <a:t>前面必须要加上这两个函数的</a:t>
            </a:r>
            <a:r>
              <a:rPr lang="zh-CN" altLang="en-US" dirty="0" smtClean="0">
                <a:latin typeface="Microsoft YaHei" charset="-122"/>
                <a:ea typeface="Microsoft YaHei" charset="-122"/>
                <a:cs typeface="Microsoft YaHei" charset="-122"/>
              </a:rPr>
              <a:t>声明。</a:t>
            </a:r>
            <a:endParaRPr lang="en-US" altLang="zh-CN" dirty="0" smtClean="0">
              <a:latin typeface="Microsoft YaHei" charset="-122"/>
              <a:ea typeface="Microsoft YaHei" charset="-122"/>
              <a:cs typeface="Microsoft YaHei" charset="-122"/>
            </a:endParaRPr>
          </a:p>
          <a:p>
            <a:pPr lvl="2"/>
            <a:r>
              <a:rPr lang="en-US" dirty="0">
                <a:latin typeface="Microsoft YaHei" charset="-122"/>
                <a:ea typeface="Microsoft YaHei" charset="-122"/>
                <a:cs typeface="Microsoft YaHei" charset="-122"/>
              </a:rPr>
              <a:t>extern </a:t>
            </a:r>
            <a:r>
              <a:rPr lang="en-US" dirty="0" err="1">
                <a:latin typeface="Microsoft YaHei" charset="-122"/>
                <a:ea typeface="Microsoft YaHei" charset="-122"/>
                <a:cs typeface="Microsoft YaHei" charset="-122"/>
              </a:rPr>
              <a:t>int</a:t>
            </a:r>
            <a:r>
              <a:rPr lang="en-US" dirty="0">
                <a:latin typeface="Microsoft YaHei" charset="-122"/>
                <a:ea typeface="Microsoft YaHei" charset="-122"/>
                <a:cs typeface="Microsoft YaHei" charset="-122"/>
              </a:rPr>
              <a:t> </a:t>
            </a:r>
            <a:r>
              <a:rPr lang="en-US" dirty="0" err="1">
                <a:latin typeface="Microsoft YaHei" charset="-122"/>
                <a:ea typeface="Microsoft YaHei" charset="-122"/>
                <a:cs typeface="Microsoft YaHei" charset="-122"/>
              </a:rPr>
              <a:t>sys_whoami</a:t>
            </a:r>
            <a:r>
              <a:rPr lang="en-US" dirty="0" smtClean="0">
                <a:latin typeface="Microsoft YaHei" charset="-122"/>
                <a:ea typeface="Microsoft YaHei" charset="-122"/>
                <a:cs typeface="Microsoft YaHei" charset="-122"/>
              </a:rPr>
              <a:t>();</a:t>
            </a:r>
          </a:p>
          <a:p>
            <a:pPr lvl="2"/>
            <a:r>
              <a:rPr lang="en-US" dirty="0" smtClean="0">
                <a:latin typeface="Microsoft YaHei" charset="-122"/>
                <a:ea typeface="Microsoft YaHei" charset="-122"/>
                <a:cs typeface="Microsoft YaHei" charset="-122"/>
              </a:rPr>
              <a:t>extern </a:t>
            </a:r>
            <a:r>
              <a:rPr lang="en-US" dirty="0" err="1">
                <a:latin typeface="Microsoft YaHei" charset="-122"/>
                <a:ea typeface="Microsoft YaHei" charset="-122"/>
                <a:cs typeface="Microsoft YaHei" charset="-122"/>
              </a:rPr>
              <a:t>int</a:t>
            </a:r>
            <a:r>
              <a:rPr lang="en-US" dirty="0">
                <a:latin typeface="Microsoft YaHei" charset="-122"/>
                <a:ea typeface="Microsoft YaHei" charset="-122"/>
                <a:cs typeface="Microsoft YaHei" charset="-122"/>
              </a:rPr>
              <a:t> </a:t>
            </a:r>
            <a:r>
              <a:rPr lang="en-US" dirty="0" err="1">
                <a:latin typeface="Microsoft YaHei" charset="-122"/>
                <a:ea typeface="Microsoft YaHei" charset="-122"/>
                <a:cs typeface="Microsoft YaHei" charset="-122"/>
              </a:rPr>
              <a:t>sys_iam</a:t>
            </a:r>
            <a:r>
              <a:rPr lang="en-US" dirty="0">
                <a:latin typeface="Microsoft YaHei" charset="-122"/>
                <a:ea typeface="Microsoft YaHei" charset="-122"/>
                <a:cs typeface="Microsoft YaHei" charset="-122"/>
              </a:rPr>
              <a:t>();</a:t>
            </a:r>
          </a:p>
        </p:txBody>
      </p:sp>
    </p:spTree>
    <p:extLst>
      <p:ext uri="{BB962C8B-B14F-4D97-AF65-F5344CB8AC3E}">
        <p14:creationId xmlns:p14="http://schemas.microsoft.com/office/powerpoint/2010/main" val="11890352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Microsoft YaHei" charset="-122"/>
                <a:ea typeface="Microsoft YaHei" charset="-122"/>
                <a:cs typeface="Microsoft YaHei" charset="-122"/>
              </a:rPr>
              <a:t>Lab2-</a:t>
            </a:r>
            <a:r>
              <a:rPr lang="zh-CN" altLang="en-US" dirty="0">
                <a:latin typeface="Microsoft YaHei" charset="-122"/>
                <a:ea typeface="Microsoft YaHei" charset="-122"/>
                <a:cs typeface="Microsoft YaHei" charset="-122"/>
              </a:rPr>
              <a:t>系统调用</a:t>
            </a:r>
            <a:endParaRPr lang="en-US" dirty="0"/>
          </a:p>
        </p:txBody>
      </p:sp>
      <p:sp>
        <p:nvSpPr>
          <p:cNvPr id="3" name="Content Placeholder 2"/>
          <p:cNvSpPr>
            <a:spLocks noGrp="1"/>
          </p:cNvSpPr>
          <p:nvPr>
            <p:ph idx="1"/>
          </p:nvPr>
        </p:nvSpPr>
        <p:spPr/>
        <p:txBody>
          <a:bodyPr/>
          <a:lstStyle/>
          <a:p>
            <a:r>
              <a:rPr lang="zh-CN" altLang="en-US" dirty="0" smtClean="0">
                <a:latin typeface="Microsoft YaHei" charset="-122"/>
                <a:ea typeface="Microsoft YaHei" charset="-122"/>
                <a:cs typeface="Microsoft YaHei" charset="-122"/>
              </a:rPr>
              <a:t>修改 </a:t>
            </a:r>
            <a:r>
              <a:rPr lang="en-US" altLang="zh-CN" dirty="0" smtClean="0">
                <a:latin typeface="Microsoft YaHei" charset="-122"/>
                <a:ea typeface="Microsoft YaHei" charset="-122"/>
                <a:cs typeface="Microsoft YaHei" charset="-122"/>
              </a:rPr>
              <a:t>kernel/</a:t>
            </a:r>
            <a:r>
              <a:rPr lang="en-US" altLang="zh-CN" dirty="0" err="1" smtClean="0">
                <a:latin typeface="Microsoft YaHei" charset="-122"/>
                <a:ea typeface="Microsoft YaHei" charset="-122"/>
                <a:cs typeface="Microsoft YaHei" charset="-122"/>
              </a:rPr>
              <a:t>Makefile</a:t>
            </a:r>
            <a:r>
              <a:rPr lang="zh-CN" altLang="en-US" dirty="0" smtClean="0">
                <a:latin typeface="Microsoft YaHei" charset="-122"/>
                <a:ea typeface="Microsoft YaHei" charset="-122"/>
                <a:cs typeface="Microsoft YaHei" charset="-122"/>
              </a:rPr>
              <a:t> 文件</a:t>
            </a:r>
            <a:endParaRPr lang="en-US" altLang="zh-CN" dirty="0" smtClean="0">
              <a:latin typeface="Microsoft YaHei" charset="-122"/>
              <a:ea typeface="Microsoft YaHei" charset="-122"/>
              <a:cs typeface="Microsoft YaHei" charset="-122"/>
            </a:endParaRPr>
          </a:p>
          <a:p>
            <a:pPr lvl="1"/>
            <a:r>
              <a:rPr lang="zh-CN" altLang="en-US" dirty="0">
                <a:latin typeface="Microsoft YaHei" charset="-122"/>
                <a:ea typeface="Microsoft YaHei" charset="-122"/>
                <a:cs typeface="Microsoft YaHei" charset="-122"/>
              </a:rPr>
              <a:t>修改</a:t>
            </a:r>
            <a:r>
              <a:rPr lang="en-US" altLang="zh-CN" dirty="0" err="1">
                <a:latin typeface="Microsoft YaHei" charset="-122"/>
                <a:ea typeface="Microsoft YaHei" charset="-122"/>
                <a:cs typeface="Microsoft YaHei" charset="-122"/>
              </a:rPr>
              <a:t>Makefile</a:t>
            </a:r>
            <a:r>
              <a:rPr lang="zh-CN" altLang="en-US" dirty="0">
                <a:latin typeface="Microsoft YaHei" charset="-122"/>
                <a:ea typeface="Microsoft YaHei" charset="-122"/>
                <a:cs typeface="Microsoft YaHei" charset="-122"/>
              </a:rPr>
              <a:t>文件</a:t>
            </a:r>
            <a:r>
              <a:rPr lang="en-US" altLang="zh-CN" dirty="0">
                <a:latin typeface="Microsoft YaHei" charset="-122"/>
                <a:ea typeface="Microsoft YaHei" charset="-122"/>
                <a:cs typeface="Microsoft YaHei" charset="-122"/>
              </a:rPr>
              <a:t>, </a:t>
            </a:r>
            <a:r>
              <a:rPr lang="zh-CN" altLang="en-US" dirty="0">
                <a:latin typeface="Microsoft YaHei" charset="-122"/>
                <a:ea typeface="Microsoft YaHei" charset="-122"/>
                <a:cs typeface="Microsoft YaHei" charset="-122"/>
              </a:rPr>
              <a:t>把添加的文件编译进操作系统镜像</a:t>
            </a:r>
            <a:r>
              <a:rPr lang="zh-CN" altLang="en-US" dirty="0" smtClean="0">
                <a:latin typeface="Microsoft YaHei" charset="-122"/>
                <a:ea typeface="Microsoft YaHei" charset="-122"/>
                <a:cs typeface="Microsoft YaHei" charset="-122"/>
              </a:rPr>
              <a:t>中，对于整个</a:t>
            </a:r>
            <a:r>
              <a:rPr lang="en-US" altLang="zh-CN" dirty="0" smtClean="0">
                <a:latin typeface="Microsoft YaHei" charset="-122"/>
                <a:ea typeface="Microsoft YaHei" charset="-122"/>
                <a:cs typeface="Microsoft YaHei" charset="-122"/>
              </a:rPr>
              <a:t>linux-0.11</a:t>
            </a:r>
            <a:r>
              <a:rPr lang="zh-CN" altLang="en-US" dirty="0" smtClean="0">
                <a:latin typeface="Microsoft YaHei" charset="-122"/>
                <a:ea typeface="Microsoft YaHei" charset="-122"/>
                <a:cs typeface="Microsoft YaHei" charset="-122"/>
              </a:rPr>
              <a:t>其实只加入了</a:t>
            </a:r>
            <a:r>
              <a:rPr lang="en-US" altLang="zh-CN" dirty="0" err="1" smtClean="0">
                <a:latin typeface="Microsoft YaHei" charset="-122"/>
                <a:ea typeface="Microsoft YaHei" charset="-122"/>
                <a:cs typeface="Microsoft YaHei" charset="-122"/>
              </a:rPr>
              <a:t>who.c</a:t>
            </a:r>
            <a:r>
              <a:rPr lang="zh-CN" altLang="en-US" dirty="0" smtClean="0">
                <a:latin typeface="Microsoft YaHei" charset="-122"/>
                <a:ea typeface="Microsoft YaHei" charset="-122"/>
                <a:cs typeface="Microsoft YaHei" charset="-122"/>
              </a:rPr>
              <a:t>文件，因此我们需要</a:t>
            </a:r>
            <a:endParaRPr lang="en-US" altLang="zh-CN" dirty="0" smtClean="0">
              <a:latin typeface="Microsoft YaHei" charset="-122"/>
              <a:ea typeface="Microsoft YaHei" charset="-122"/>
              <a:cs typeface="Microsoft YaHei" charset="-122"/>
            </a:endParaRPr>
          </a:p>
          <a:p>
            <a:pPr lvl="2"/>
            <a:r>
              <a:rPr lang="zh-CN" altLang="en-US" dirty="0" smtClean="0">
                <a:latin typeface="Microsoft YaHei" charset="-122"/>
                <a:ea typeface="Microsoft YaHei" charset="-122"/>
                <a:cs typeface="Microsoft YaHei" charset="-122"/>
              </a:rPr>
              <a:t>添加 </a:t>
            </a:r>
            <a:r>
              <a:rPr lang="en-US" dirty="0" err="1" smtClean="0">
                <a:latin typeface="Microsoft YaHei" charset="-122"/>
                <a:ea typeface="Microsoft YaHei" charset="-122"/>
                <a:cs typeface="Microsoft YaHei" charset="-122"/>
              </a:rPr>
              <a:t>who.o</a:t>
            </a:r>
            <a:r>
              <a:rPr lang="zh-CN" altLang="en-US" dirty="0" smtClean="0">
                <a:latin typeface="Microsoft YaHei" charset="-122"/>
                <a:ea typeface="Microsoft YaHei" charset="-122"/>
                <a:cs typeface="Microsoft YaHei" charset="-122"/>
              </a:rPr>
              <a:t> 到 </a:t>
            </a:r>
            <a:r>
              <a:rPr lang="en-US" altLang="zh-CN" dirty="0" smtClean="0">
                <a:latin typeface="Microsoft YaHei" charset="-122"/>
                <a:ea typeface="Microsoft YaHei" charset="-122"/>
                <a:cs typeface="Microsoft YaHei" charset="-122"/>
              </a:rPr>
              <a:t>OBJS</a:t>
            </a:r>
            <a:r>
              <a:rPr lang="zh-CN" altLang="en-US" dirty="0" smtClean="0">
                <a:latin typeface="Microsoft YaHei" charset="-122"/>
                <a:ea typeface="Microsoft YaHei" charset="-122"/>
                <a:cs typeface="Microsoft YaHei" charset="-122"/>
              </a:rPr>
              <a:t> 目录里。</a:t>
            </a:r>
            <a:endParaRPr lang="en-US" altLang="zh-CN" dirty="0" smtClean="0">
              <a:latin typeface="Microsoft YaHei" charset="-122"/>
              <a:ea typeface="Microsoft YaHei" charset="-122"/>
              <a:cs typeface="Microsoft YaHei" charset="-122"/>
            </a:endParaRPr>
          </a:p>
          <a:p>
            <a:pPr lvl="2"/>
            <a:r>
              <a:rPr lang="zh-CN" altLang="en-US" dirty="0" smtClean="0">
                <a:latin typeface="Microsoft YaHei" charset="-122"/>
                <a:ea typeface="Microsoft YaHei" charset="-122"/>
                <a:cs typeface="Microsoft YaHei" charset="-122"/>
              </a:rPr>
              <a:t>添加 </a:t>
            </a:r>
            <a:r>
              <a:rPr lang="en-US" dirty="0" err="1" smtClean="0">
                <a:latin typeface="Microsoft YaHei" charset="-122"/>
                <a:ea typeface="Microsoft YaHei" charset="-122"/>
                <a:cs typeface="Microsoft YaHei" charset="-122"/>
              </a:rPr>
              <a:t>who.s</a:t>
            </a:r>
            <a:r>
              <a:rPr lang="en-US" dirty="0" smtClean="0">
                <a:latin typeface="Microsoft YaHei" charset="-122"/>
                <a:ea typeface="Microsoft YaHei" charset="-122"/>
                <a:cs typeface="Microsoft YaHei" charset="-122"/>
              </a:rPr>
              <a:t> </a:t>
            </a:r>
            <a:r>
              <a:rPr lang="en-US" dirty="0" err="1">
                <a:latin typeface="Microsoft YaHei" charset="-122"/>
                <a:ea typeface="Microsoft YaHei" charset="-122"/>
                <a:cs typeface="Microsoft YaHei" charset="-122"/>
              </a:rPr>
              <a:t>who.o</a:t>
            </a:r>
            <a:r>
              <a:rPr lang="en-US" dirty="0">
                <a:latin typeface="Microsoft YaHei" charset="-122"/>
                <a:ea typeface="Microsoft YaHei" charset="-122"/>
                <a:cs typeface="Microsoft YaHei" charset="-122"/>
              </a:rPr>
              <a:t>: </a:t>
            </a:r>
            <a:r>
              <a:rPr lang="en-US" dirty="0" err="1">
                <a:latin typeface="Microsoft YaHei" charset="-122"/>
                <a:ea typeface="Microsoft YaHei" charset="-122"/>
                <a:cs typeface="Microsoft YaHei" charset="-122"/>
              </a:rPr>
              <a:t>who.c</a:t>
            </a:r>
            <a:r>
              <a:rPr lang="en-US" dirty="0">
                <a:latin typeface="Microsoft YaHei" charset="-122"/>
                <a:ea typeface="Microsoft YaHei" charset="-122"/>
                <a:cs typeface="Microsoft YaHei" charset="-122"/>
              </a:rPr>
              <a:t> ../include/</a:t>
            </a:r>
            <a:r>
              <a:rPr lang="en-US" dirty="0" err="1">
                <a:latin typeface="Microsoft YaHei" charset="-122"/>
                <a:ea typeface="Microsoft YaHei" charset="-122"/>
                <a:cs typeface="Microsoft YaHei" charset="-122"/>
              </a:rPr>
              <a:t>linux</a:t>
            </a:r>
            <a:r>
              <a:rPr lang="en-US" dirty="0">
                <a:latin typeface="Microsoft YaHei" charset="-122"/>
                <a:ea typeface="Microsoft YaHei" charset="-122"/>
                <a:cs typeface="Microsoft YaHei" charset="-122"/>
              </a:rPr>
              <a:t>/</a:t>
            </a:r>
            <a:r>
              <a:rPr lang="en-US" dirty="0" err="1">
                <a:latin typeface="Microsoft YaHei" charset="-122"/>
                <a:ea typeface="Microsoft YaHei" charset="-122"/>
                <a:cs typeface="Microsoft YaHei" charset="-122"/>
              </a:rPr>
              <a:t>kernel.h</a:t>
            </a:r>
            <a:r>
              <a:rPr lang="en-US" dirty="0">
                <a:latin typeface="Microsoft YaHei" charset="-122"/>
                <a:ea typeface="Microsoft YaHei" charset="-122"/>
                <a:cs typeface="Microsoft YaHei" charset="-122"/>
              </a:rPr>
              <a:t> ../</a:t>
            </a:r>
            <a:r>
              <a:rPr lang="en-US" dirty="0" smtClean="0">
                <a:latin typeface="Microsoft YaHei" charset="-122"/>
                <a:ea typeface="Microsoft YaHei" charset="-122"/>
                <a:cs typeface="Microsoft YaHei" charset="-122"/>
              </a:rPr>
              <a:t>include/</a:t>
            </a:r>
            <a:r>
              <a:rPr lang="en-US" dirty="0" err="1" smtClean="0">
                <a:latin typeface="Microsoft YaHei" charset="-122"/>
                <a:ea typeface="Microsoft YaHei" charset="-122"/>
                <a:cs typeface="Microsoft YaHei" charset="-122"/>
              </a:rPr>
              <a:t>unistd.h</a:t>
            </a:r>
            <a:r>
              <a:rPr lang="zh-CN" altLang="en-US" dirty="0" smtClean="0">
                <a:latin typeface="Microsoft YaHei" charset="-122"/>
                <a:ea typeface="Microsoft YaHei" charset="-122"/>
                <a:cs typeface="Microsoft YaHei" charset="-122"/>
              </a:rPr>
              <a:t> 到 </a:t>
            </a:r>
            <a:r>
              <a:rPr lang="en-US" altLang="zh-CN" dirty="0" smtClean="0">
                <a:latin typeface="Microsoft YaHei" charset="-122"/>
                <a:ea typeface="Microsoft YaHei" charset="-122"/>
                <a:cs typeface="Microsoft YaHei" charset="-122"/>
              </a:rPr>
              <a:t>\##</a:t>
            </a:r>
            <a:r>
              <a:rPr lang="en-US" altLang="zh-CN" dirty="0" err="1" smtClean="0">
                <a:latin typeface="Microsoft YaHei" charset="-122"/>
                <a:ea typeface="Microsoft YaHei" charset="-122"/>
                <a:cs typeface="Microsoft YaHei" charset="-122"/>
              </a:rPr>
              <a:t>Dependecies</a:t>
            </a:r>
            <a:r>
              <a:rPr lang="zh-CN" altLang="en-US" dirty="0" smtClean="0">
                <a:latin typeface="Microsoft YaHei" charset="-122"/>
                <a:ea typeface="Microsoft YaHei" charset="-122"/>
                <a:cs typeface="Microsoft YaHei" charset="-122"/>
              </a:rPr>
              <a:t>里面</a:t>
            </a:r>
            <a:endParaRPr lang="en-US" altLang="zh-CN" dirty="0" smtClean="0">
              <a:latin typeface="Microsoft YaHei" charset="-122"/>
              <a:ea typeface="Microsoft YaHei" charset="-122"/>
              <a:cs typeface="Microsoft YaHei" charset="-122"/>
            </a:endParaRPr>
          </a:p>
          <a:p>
            <a:pPr lvl="1"/>
            <a:endParaRPr 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0033857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Microsoft YaHei" charset="-122"/>
                <a:ea typeface="Microsoft YaHei" charset="-122"/>
                <a:cs typeface="Microsoft YaHei" charset="-122"/>
              </a:rPr>
              <a:t>Lab2-</a:t>
            </a:r>
            <a:r>
              <a:rPr lang="zh-CN" altLang="en-US" dirty="0">
                <a:latin typeface="Microsoft YaHei" charset="-122"/>
                <a:ea typeface="Microsoft YaHei" charset="-122"/>
                <a:cs typeface="Microsoft YaHei" charset="-122"/>
              </a:rPr>
              <a:t>系统调用</a:t>
            </a:r>
            <a:endParaRPr lang="en-US" dirty="0"/>
          </a:p>
        </p:txBody>
      </p:sp>
      <p:sp>
        <p:nvSpPr>
          <p:cNvPr id="3" name="Content Placeholder 2"/>
          <p:cNvSpPr>
            <a:spLocks noGrp="1"/>
          </p:cNvSpPr>
          <p:nvPr>
            <p:ph idx="1"/>
          </p:nvPr>
        </p:nvSpPr>
        <p:spPr/>
        <p:txBody>
          <a:bodyPr>
            <a:normAutofit/>
          </a:bodyPr>
          <a:lstStyle/>
          <a:p>
            <a:r>
              <a:rPr lang="zh-CN" altLang="en-US" dirty="0" smtClean="0">
                <a:latin typeface="Microsoft YaHei" charset="-122"/>
                <a:ea typeface="Microsoft YaHei" charset="-122"/>
                <a:cs typeface="Microsoft YaHei" charset="-122"/>
              </a:rPr>
              <a:t>挂载文件系统，修改</a:t>
            </a:r>
            <a:r>
              <a:rPr lang="en-US" dirty="0">
                <a:latin typeface="Microsoft YaHei" charset="-122"/>
                <a:ea typeface="Microsoft YaHei" charset="-122"/>
                <a:cs typeface="Microsoft YaHei" charset="-122"/>
              </a:rPr>
              <a:t>/</a:t>
            </a:r>
            <a:r>
              <a:rPr lang="en-US" dirty="0" err="1" smtClean="0">
                <a:latin typeface="Microsoft YaHei" charset="-122"/>
                <a:ea typeface="Microsoft YaHei" charset="-122"/>
                <a:cs typeface="Microsoft YaHei" charset="-122"/>
              </a:rPr>
              <a:t>usr</a:t>
            </a:r>
            <a:r>
              <a:rPr lang="en-US" dirty="0" smtClean="0">
                <a:latin typeface="Microsoft YaHei" charset="-122"/>
                <a:ea typeface="Microsoft YaHei" charset="-122"/>
                <a:cs typeface="Microsoft YaHei" charset="-122"/>
              </a:rPr>
              <a:t>/include/</a:t>
            </a:r>
            <a:r>
              <a:rPr lang="en-US" dirty="0" err="1" smtClean="0">
                <a:latin typeface="Microsoft YaHei" charset="-122"/>
                <a:ea typeface="Microsoft YaHei" charset="-122"/>
                <a:cs typeface="Microsoft YaHei" charset="-122"/>
              </a:rPr>
              <a:t>unistd.h</a:t>
            </a:r>
            <a:r>
              <a:rPr lang="zh-CN" altLang="en-US" dirty="0" smtClean="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添加两</a:t>
            </a:r>
            <a:r>
              <a:rPr lang="zh-CN" altLang="en-US" dirty="0" smtClean="0">
                <a:latin typeface="Microsoft YaHei" charset="-122"/>
                <a:ea typeface="Microsoft YaHei" charset="-122"/>
                <a:cs typeface="Microsoft YaHei" charset="-122"/>
              </a:rPr>
              <a:t>个系统</a:t>
            </a:r>
            <a:r>
              <a:rPr lang="zh-CN" altLang="en-US" dirty="0">
                <a:latin typeface="Microsoft YaHei" charset="-122"/>
                <a:ea typeface="Microsoft YaHei" charset="-122"/>
                <a:cs typeface="Microsoft YaHei" charset="-122"/>
              </a:rPr>
              <a:t>调用</a:t>
            </a:r>
            <a:r>
              <a:rPr lang="zh-CN" altLang="en-US" dirty="0" smtClean="0">
                <a:latin typeface="Microsoft YaHei" charset="-122"/>
                <a:ea typeface="Microsoft YaHei" charset="-122"/>
                <a:cs typeface="Microsoft YaHei" charset="-122"/>
              </a:rPr>
              <a:t>号。</a:t>
            </a:r>
            <a:endParaRPr lang="en-US" altLang="zh-CN" dirty="0" smtClean="0">
              <a:latin typeface="Microsoft YaHei" charset="-122"/>
              <a:ea typeface="Microsoft YaHei" charset="-122"/>
              <a:cs typeface="Microsoft YaHei" charset="-122"/>
            </a:endParaRPr>
          </a:p>
          <a:p>
            <a:r>
              <a:rPr lang="zh-CN" altLang="en-US" dirty="0" smtClean="0">
                <a:latin typeface="Microsoft YaHei" charset="-122"/>
                <a:ea typeface="Microsoft YaHei" charset="-122"/>
                <a:cs typeface="Microsoft YaHei" charset="-122"/>
              </a:rPr>
              <a:t>编写 </a:t>
            </a:r>
            <a:r>
              <a:rPr lang="en-US" altLang="zh-CN" dirty="0" err="1" smtClean="0">
                <a:latin typeface="Microsoft YaHei" charset="-122"/>
                <a:ea typeface="Microsoft YaHei" charset="-122"/>
                <a:cs typeface="Microsoft YaHei" charset="-122"/>
              </a:rPr>
              <a:t>iam.c</a:t>
            </a:r>
            <a:r>
              <a:rPr lang="zh-CN" altLang="en-US" dirty="0" smtClean="0">
                <a:latin typeface="Microsoft YaHei" charset="-122"/>
                <a:ea typeface="Microsoft YaHei" charset="-122"/>
                <a:cs typeface="Microsoft YaHei" charset="-122"/>
              </a:rPr>
              <a:t> 和 </a:t>
            </a:r>
            <a:r>
              <a:rPr lang="en-US" altLang="zh-CN" dirty="0" err="1" smtClean="0">
                <a:latin typeface="Microsoft YaHei" charset="-122"/>
                <a:ea typeface="Microsoft YaHei" charset="-122"/>
                <a:cs typeface="Microsoft YaHei" charset="-122"/>
              </a:rPr>
              <a:t>whoami.c</a:t>
            </a:r>
            <a:r>
              <a:rPr lang="zh-CN" altLang="en-US" dirty="0" smtClean="0">
                <a:latin typeface="Microsoft YaHei" charset="-122"/>
                <a:ea typeface="Microsoft YaHei" charset="-122"/>
                <a:cs typeface="Microsoft YaHei" charset="-122"/>
              </a:rPr>
              <a:t> 文件</a:t>
            </a:r>
            <a:endParaRPr lang="en-US" altLang="zh-CN" dirty="0" smtClean="0">
              <a:latin typeface="Microsoft YaHei" charset="-122"/>
              <a:ea typeface="Microsoft YaHei" charset="-122"/>
              <a:cs typeface="Microsoft YaHei" charset="-122"/>
            </a:endParaRPr>
          </a:p>
          <a:p>
            <a:pPr lvl="1"/>
            <a:r>
              <a:rPr lang="zh-CN" altLang="en-US" sz="1800" dirty="0" smtClean="0">
                <a:latin typeface="Microsoft YaHei" charset="-122"/>
                <a:ea typeface="Microsoft YaHei" charset="-122"/>
                <a:cs typeface="Microsoft YaHei" charset="-122"/>
              </a:rPr>
              <a:t>使用</a:t>
            </a:r>
            <a:r>
              <a:rPr lang="en-US" sz="1800" dirty="0" smtClean="0">
                <a:latin typeface="Microsoft YaHei" charset="-122"/>
                <a:ea typeface="Microsoft YaHei" charset="-122"/>
                <a:cs typeface="Microsoft YaHei" charset="-122"/>
              </a:rPr>
              <a:t>_syscall1(</a:t>
            </a:r>
            <a:r>
              <a:rPr lang="en-US" sz="1800" dirty="0" err="1" smtClean="0">
                <a:latin typeface="Microsoft YaHei" charset="-122"/>
                <a:ea typeface="Microsoft YaHei" charset="-122"/>
                <a:cs typeface="Microsoft YaHei" charset="-122"/>
              </a:rPr>
              <a:t>int</a:t>
            </a:r>
            <a:r>
              <a:rPr lang="en-US" sz="1800" dirty="0">
                <a:latin typeface="Microsoft YaHei" charset="-122"/>
                <a:ea typeface="Microsoft YaHei" charset="-122"/>
                <a:cs typeface="Microsoft YaHei" charset="-122"/>
              </a:rPr>
              <a:t>, </a:t>
            </a:r>
            <a:r>
              <a:rPr lang="en-US" sz="1800" dirty="0" err="1">
                <a:latin typeface="Microsoft YaHei" charset="-122"/>
                <a:ea typeface="Microsoft YaHei" charset="-122"/>
                <a:cs typeface="Microsoft YaHei" charset="-122"/>
              </a:rPr>
              <a:t>iam</a:t>
            </a:r>
            <a:r>
              <a:rPr lang="en-US" sz="1800" dirty="0">
                <a:latin typeface="Microsoft YaHei" charset="-122"/>
                <a:ea typeface="Microsoft YaHei" charset="-122"/>
                <a:cs typeface="Microsoft YaHei" charset="-122"/>
              </a:rPr>
              <a:t>, </a:t>
            </a:r>
            <a:r>
              <a:rPr lang="en-US" sz="1800" dirty="0" err="1">
                <a:latin typeface="Microsoft YaHei" charset="-122"/>
                <a:ea typeface="Microsoft YaHei" charset="-122"/>
                <a:cs typeface="Microsoft YaHei" charset="-122"/>
              </a:rPr>
              <a:t>const</a:t>
            </a:r>
            <a:r>
              <a:rPr lang="en-US" sz="1800" dirty="0">
                <a:latin typeface="Microsoft YaHei" charset="-122"/>
                <a:ea typeface="Microsoft YaHei" charset="-122"/>
                <a:cs typeface="Microsoft YaHei" charset="-122"/>
              </a:rPr>
              <a:t> char*, </a:t>
            </a:r>
            <a:r>
              <a:rPr lang="en-US" sz="1800" dirty="0" smtClean="0">
                <a:latin typeface="Microsoft YaHei" charset="-122"/>
                <a:ea typeface="Microsoft YaHei" charset="-122"/>
                <a:cs typeface="Microsoft YaHei" charset="-122"/>
              </a:rPr>
              <a:t>name)</a:t>
            </a:r>
            <a:r>
              <a:rPr lang="zh-CN" altLang="en-US" sz="1800" dirty="0" smtClean="0">
                <a:latin typeface="Microsoft YaHei" charset="-122"/>
                <a:ea typeface="Microsoft YaHei" charset="-122"/>
                <a:cs typeface="Microsoft YaHei" charset="-122"/>
              </a:rPr>
              <a:t>和</a:t>
            </a:r>
            <a:r>
              <a:rPr lang="en-US" sz="1800" dirty="0">
                <a:latin typeface="Microsoft YaHei" charset="-122"/>
                <a:ea typeface="Microsoft YaHei" charset="-122"/>
                <a:cs typeface="Microsoft YaHei" charset="-122"/>
              </a:rPr>
              <a:t>_syscall2(</a:t>
            </a:r>
            <a:r>
              <a:rPr lang="en-US" sz="1800" dirty="0" err="1">
                <a:latin typeface="Microsoft YaHei" charset="-122"/>
                <a:ea typeface="Microsoft YaHei" charset="-122"/>
                <a:cs typeface="Microsoft YaHei" charset="-122"/>
              </a:rPr>
              <a:t>int</a:t>
            </a:r>
            <a:r>
              <a:rPr lang="en-US" sz="1800" dirty="0">
                <a:latin typeface="Microsoft YaHei" charset="-122"/>
                <a:ea typeface="Microsoft YaHei" charset="-122"/>
                <a:cs typeface="Microsoft YaHei" charset="-122"/>
              </a:rPr>
              <a:t>, </a:t>
            </a:r>
            <a:r>
              <a:rPr lang="en-US" sz="1800" dirty="0" err="1">
                <a:latin typeface="Microsoft YaHei" charset="-122"/>
                <a:ea typeface="Microsoft YaHei" charset="-122"/>
                <a:cs typeface="Microsoft YaHei" charset="-122"/>
              </a:rPr>
              <a:t>whoami</a:t>
            </a:r>
            <a:r>
              <a:rPr lang="en-US" sz="1800" dirty="0">
                <a:latin typeface="Microsoft YaHei" charset="-122"/>
                <a:ea typeface="Microsoft YaHei" charset="-122"/>
                <a:cs typeface="Microsoft YaHei" charset="-122"/>
              </a:rPr>
              <a:t>, char *, name, unsigned </a:t>
            </a:r>
            <a:r>
              <a:rPr lang="en-US" sz="1800" dirty="0" err="1">
                <a:latin typeface="Microsoft YaHei" charset="-122"/>
                <a:ea typeface="Microsoft YaHei" charset="-122"/>
                <a:cs typeface="Microsoft YaHei" charset="-122"/>
              </a:rPr>
              <a:t>int</a:t>
            </a:r>
            <a:r>
              <a:rPr lang="en-US" sz="1800" dirty="0">
                <a:latin typeface="Microsoft YaHei" charset="-122"/>
                <a:ea typeface="Microsoft YaHei" charset="-122"/>
                <a:cs typeface="Microsoft YaHei" charset="-122"/>
              </a:rPr>
              <a:t>, </a:t>
            </a:r>
            <a:r>
              <a:rPr lang="en-US" sz="1800" dirty="0" smtClean="0">
                <a:latin typeface="Microsoft YaHei" charset="-122"/>
                <a:ea typeface="Microsoft YaHei" charset="-122"/>
                <a:cs typeface="Microsoft YaHei" charset="-122"/>
              </a:rPr>
              <a:t>size)</a:t>
            </a:r>
            <a:r>
              <a:rPr lang="zh-CN" altLang="en-US" sz="1800" dirty="0" smtClean="0">
                <a:latin typeface="Microsoft YaHei" charset="-122"/>
                <a:ea typeface="Microsoft YaHei" charset="-122"/>
                <a:cs typeface="Microsoft YaHei" charset="-122"/>
              </a:rPr>
              <a:t>引入刚才定义的</a:t>
            </a:r>
            <a:r>
              <a:rPr lang="en-US" altLang="zh-CN" sz="1800" dirty="0" smtClean="0">
                <a:latin typeface="Microsoft YaHei" charset="-122"/>
                <a:ea typeface="Microsoft YaHei" charset="-122"/>
                <a:cs typeface="Microsoft YaHei" charset="-122"/>
              </a:rPr>
              <a:t>__</a:t>
            </a:r>
            <a:r>
              <a:rPr lang="en-US" altLang="zh-CN" sz="1800" dirty="0" err="1" smtClean="0">
                <a:latin typeface="Microsoft YaHei" charset="-122"/>
                <a:ea typeface="Microsoft YaHei" charset="-122"/>
                <a:cs typeface="Microsoft YaHei" charset="-122"/>
              </a:rPr>
              <a:t>NR_iam</a:t>
            </a:r>
            <a:r>
              <a:rPr lang="zh-CN" altLang="en-US" sz="1800" dirty="0" smtClean="0">
                <a:latin typeface="Microsoft YaHei" charset="-122"/>
                <a:ea typeface="Microsoft YaHei" charset="-122"/>
                <a:cs typeface="Microsoft YaHei" charset="-122"/>
              </a:rPr>
              <a:t>和</a:t>
            </a:r>
            <a:r>
              <a:rPr lang="en-US" altLang="zh-CN" sz="1800" dirty="0" smtClean="0">
                <a:latin typeface="Microsoft YaHei" charset="-122"/>
                <a:ea typeface="Microsoft YaHei" charset="-122"/>
                <a:cs typeface="Microsoft YaHei" charset="-122"/>
              </a:rPr>
              <a:t>__</a:t>
            </a:r>
            <a:r>
              <a:rPr lang="en-US" altLang="zh-CN" sz="1800" dirty="0" err="1" smtClean="0">
                <a:latin typeface="Microsoft YaHei" charset="-122"/>
                <a:ea typeface="Microsoft YaHei" charset="-122"/>
                <a:cs typeface="Microsoft YaHei" charset="-122"/>
              </a:rPr>
              <a:t>NR_whoami</a:t>
            </a:r>
            <a:r>
              <a:rPr lang="zh-CN" altLang="en-US" sz="1800" dirty="0" smtClean="0">
                <a:latin typeface="Microsoft YaHei" charset="-122"/>
                <a:ea typeface="Microsoft YaHei" charset="-122"/>
                <a:cs typeface="Microsoft YaHei" charset="-122"/>
              </a:rPr>
              <a:t>；</a:t>
            </a:r>
            <a:endParaRPr lang="en-US" altLang="zh-CN" sz="1800" dirty="0" smtClean="0">
              <a:latin typeface="Microsoft YaHei" charset="-122"/>
              <a:ea typeface="Microsoft YaHei" charset="-122"/>
              <a:cs typeface="Microsoft YaHei" charset="-122"/>
            </a:endParaRPr>
          </a:p>
          <a:p>
            <a:pPr lvl="1"/>
            <a:r>
              <a:rPr lang="zh-CN" altLang="en-US" sz="1800" dirty="0" smtClean="0">
                <a:latin typeface="Microsoft YaHei" charset="-122"/>
                <a:ea typeface="Microsoft YaHei" charset="-122"/>
                <a:cs typeface="Microsoft YaHei" charset="-122"/>
              </a:rPr>
              <a:t>对于</a:t>
            </a:r>
            <a:r>
              <a:rPr lang="en-US" altLang="zh-CN" sz="1800" dirty="0" err="1" smtClean="0">
                <a:latin typeface="Microsoft YaHei" charset="-122"/>
                <a:ea typeface="Microsoft YaHei" charset="-122"/>
                <a:cs typeface="Microsoft YaHei" charset="-122"/>
              </a:rPr>
              <a:t>iam.c</a:t>
            </a:r>
            <a:endParaRPr lang="en-US" altLang="zh-CN" sz="1800" dirty="0" smtClean="0">
              <a:latin typeface="Microsoft YaHei" charset="-122"/>
              <a:ea typeface="Microsoft YaHei" charset="-122"/>
              <a:cs typeface="Microsoft YaHei" charset="-122"/>
            </a:endParaRPr>
          </a:p>
          <a:p>
            <a:pPr lvl="2"/>
            <a:r>
              <a:rPr lang="zh-CN" altLang="en-US" sz="1600" dirty="0" smtClean="0">
                <a:latin typeface="Microsoft YaHei" charset="-122"/>
                <a:ea typeface="Microsoft YaHei" charset="-122"/>
                <a:cs typeface="Microsoft YaHei" charset="-122"/>
              </a:rPr>
              <a:t>使用</a:t>
            </a:r>
            <a:r>
              <a:rPr lang="en-US" altLang="zh-CN" sz="1600" dirty="0" smtClean="0">
                <a:latin typeface="Microsoft YaHei" charset="-122"/>
                <a:ea typeface="Microsoft YaHei" charset="-122"/>
                <a:cs typeface="Microsoft YaHei" charset="-122"/>
              </a:rPr>
              <a:t>main</a:t>
            </a:r>
            <a:r>
              <a:rPr lang="zh-CN" altLang="en-US" sz="1600" dirty="0" smtClean="0">
                <a:latin typeface="Microsoft YaHei" charset="-122"/>
                <a:ea typeface="Microsoft YaHei" charset="-122"/>
                <a:cs typeface="Microsoft YaHei" charset="-122"/>
              </a:rPr>
              <a:t>文件引入参数，通过</a:t>
            </a:r>
            <a:r>
              <a:rPr lang="en-US" altLang="zh-CN" sz="1600" dirty="0" err="1" smtClean="0">
                <a:latin typeface="Microsoft YaHei" charset="-122"/>
                <a:ea typeface="Microsoft YaHei" charset="-122"/>
                <a:cs typeface="Microsoft YaHei" charset="-122"/>
              </a:rPr>
              <a:t>iam</a:t>
            </a:r>
            <a:r>
              <a:rPr lang="en-US" altLang="zh-CN" sz="1600" dirty="0" smtClean="0">
                <a:latin typeface="Microsoft YaHei" charset="-122"/>
                <a:ea typeface="Microsoft YaHei" charset="-122"/>
                <a:cs typeface="Microsoft YaHei" charset="-122"/>
              </a:rPr>
              <a:t>(</a:t>
            </a:r>
            <a:r>
              <a:rPr lang="en-US" altLang="zh-CN" sz="1600" dirty="0" err="1" smtClean="0">
                <a:latin typeface="Microsoft YaHei" charset="-122"/>
                <a:ea typeface="Microsoft YaHei" charset="-122"/>
                <a:cs typeface="Microsoft YaHei" charset="-122"/>
              </a:rPr>
              <a:t>argv</a:t>
            </a:r>
            <a:r>
              <a:rPr lang="en-US" altLang="zh-CN" sz="1600" dirty="0" smtClean="0">
                <a:latin typeface="Microsoft YaHei" charset="-122"/>
                <a:ea typeface="Microsoft YaHei" charset="-122"/>
                <a:cs typeface="Microsoft YaHei" charset="-122"/>
              </a:rPr>
              <a:t>[1])</a:t>
            </a:r>
            <a:r>
              <a:rPr lang="zh-CN" altLang="en-US" sz="1600" dirty="0" smtClean="0">
                <a:latin typeface="Microsoft YaHei" charset="-122"/>
                <a:ea typeface="Microsoft YaHei" charset="-122"/>
                <a:cs typeface="Microsoft YaHei" charset="-122"/>
              </a:rPr>
              <a:t>的方式调用</a:t>
            </a:r>
            <a:endParaRPr lang="en-US" altLang="zh-CN" sz="1600" dirty="0" smtClean="0">
              <a:latin typeface="Microsoft YaHei" charset="-122"/>
              <a:ea typeface="Microsoft YaHei" charset="-122"/>
              <a:cs typeface="Microsoft YaHei" charset="-122"/>
            </a:endParaRPr>
          </a:p>
          <a:p>
            <a:pPr lvl="1"/>
            <a:r>
              <a:rPr lang="zh-CN" altLang="en-US" dirty="0" smtClean="0">
                <a:latin typeface="Microsoft YaHei" charset="-122"/>
                <a:ea typeface="Microsoft YaHei" charset="-122"/>
                <a:cs typeface="Microsoft YaHei" charset="-122"/>
              </a:rPr>
              <a:t>对于</a:t>
            </a:r>
            <a:r>
              <a:rPr lang="en-US" altLang="zh-CN" dirty="0" err="1" smtClean="0">
                <a:latin typeface="Microsoft YaHei" charset="-122"/>
                <a:ea typeface="Microsoft YaHei" charset="-122"/>
                <a:cs typeface="Microsoft YaHei" charset="-122"/>
              </a:rPr>
              <a:t>whoami.c</a:t>
            </a:r>
            <a:endParaRPr lang="en-US" altLang="zh-CN" dirty="0" smtClean="0">
              <a:latin typeface="Microsoft YaHei" charset="-122"/>
              <a:ea typeface="Microsoft YaHei" charset="-122"/>
              <a:cs typeface="Microsoft YaHei" charset="-122"/>
            </a:endParaRPr>
          </a:p>
          <a:p>
            <a:pPr lvl="2"/>
            <a:r>
              <a:rPr lang="zh-CN" altLang="en-US" dirty="0" smtClean="0">
                <a:latin typeface="Microsoft YaHei" charset="-122"/>
                <a:ea typeface="Microsoft YaHei" charset="-122"/>
                <a:cs typeface="Microsoft YaHei" charset="-122"/>
              </a:rPr>
              <a:t>调用</a:t>
            </a:r>
            <a:r>
              <a:rPr lang="en-US" altLang="zh-CN" dirty="0" err="1" smtClean="0">
                <a:latin typeface="Microsoft YaHei" charset="-122"/>
                <a:ea typeface="Microsoft YaHei" charset="-122"/>
                <a:cs typeface="Microsoft YaHei" charset="-122"/>
              </a:rPr>
              <a:t>whoami</a:t>
            </a:r>
            <a:r>
              <a:rPr lang="en-US" altLang="zh-CN" dirty="0" smtClean="0">
                <a:latin typeface="Microsoft YaHei" charset="-122"/>
                <a:ea typeface="Microsoft YaHei" charset="-122"/>
                <a:cs typeface="Microsoft YaHei" charset="-122"/>
              </a:rPr>
              <a:t>(arr,24)</a:t>
            </a:r>
            <a:r>
              <a:rPr lang="zh-CN" altLang="en-US" dirty="0" smtClean="0">
                <a:latin typeface="Microsoft YaHei" charset="-122"/>
                <a:ea typeface="Microsoft YaHei" charset="-122"/>
                <a:cs typeface="Microsoft YaHei" charset="-122"/>
              </a:rPr>
              <a:t>获取内核态存储的字符串，将其</a:t>
            </a:r>
            <a:r>
              <a:rPr lang="en-US" altLang="zh-CN" dirty="0" err="1" smtClean="0">
                <a:latin typeface="Microsoft YaHei" charset="-122"/>
                <a:ea typeface="Microsoft YaHei" charset="-122"/>
                <a:cs typeface="Microsoft YaHei" charset="-122"/>
              </a:rPr>
              <a:t>printf</a:t>
            </a:r>
            <a:r>
              <a:rPr lang="zh-CN" altLang="en-US" dirty="0" smtClean="0">
                <a:latin typeface="Microsoft YaHei" charset="-122"/>
                <a:ea typeface="Microsoft YaHei" charset="-122"/>
                <a:cs typeface="Microsoft YaHei" charset="-122"/>
              </a:rPr>
              <a:t>输出。</a:t>
            </a:r>
            <a:endParaRPr lang="en-US" altLang="zh-CN" dirty="0" smtClean="0">
              <a:latin typeface="Microsoft YaHei" charset="-122"/>
              <a:ea typeface="Microsoft YaHei" charset="-122"/>
              <a:cs typeface="Microsoft YaHei" charset="-122"/>
            </a:endParaRPr>
          </a:p>
          <a:p>
            <a:pPr lvl="1"/>
            <a:endParaRPr lang="en-US" sz="1800" dirty="0" smtClean="0">
              <a:latin typeface="Microsoft YaHei" charset="-122"/>
              <a:ea typeface="Microsoft YaHei" charset="-122"/>
              <a:cs typeface="Microsoft YaHei" charset="-122"/>
            </a:endParaRPr>
          </a:p>
          <a:p>
            <a:pPr lvl="1"/>
            <a:endParaRPr lang="en-US" sz="18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738290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Microsoft YaHei" charset="-122"/>
                <a:ea typeface="Microsoft YaHei" charset="-122"/>
                <a:cs typeface="Microsoft YaHei" charset="-122"/>
              </a:rPr>
              <a:t>Lab2-</a:t>
            </a:r>
            <a:r>
              <a:rPr lang="zh-CN" altLang="en-US" dirty="0">
                <a:latin typeface="Microsoft YaHei" charset="-122"/>
                <a:ea typeface="Microsoft YaHei" charset="-122"/>
                <a:cs typeface="Microsoft YaHei" charset="-122"/>
              </a:rPr>
              <a:t>系统调用</a:t>
            </a:r>
            <a:endParaRPr lang="en-US" dirty="0"/>
          </a:p>
        </p:txBody>
      </p:sp>
      <p:sp>
        <p:nvSpPr>
          <p:cNvPr id="3" name="Content Placeholder 2"/>
          <p:cNvSpPr>
            <a:spLocks noGrp="1"/>
          </p:cNvSpPr>
          <p:nvPr>
            <p:ph idx="1"/>
          </p:nvPr>
        </p:nvSpPr>
        <p:spPr/>
        <p:txBody>
          <a:bodyPr/>
          <a:lstStyle/>
          <a:p>
            <a:pPr lvl="1"/>
            <a:r>
              <a:rPr lang="zh-CN" altLang="en-US" sz="1800" dirty="0" smtClean="0">
                <a:latin typeface="Microsoft YaHei" charset="-122"/>
                <a:ea typeface="Microsoft YaHei" charset="-122"/>
                <a:cs typeface="Microsoft YaHei" charset="-122"/>
              </a:rPr>
              <a:t>小助手：</a:t>
            </a:r>
            <a:r>
              <a:rPr lang="en-US" altLang="zh-CN" sz="1800" dirty="0" err="1" smtClean="0">
                <a:latin typeface="Microsoft YaHei" charset="-122"/>
                <a:ea typeface="Microsoft YaHei" charset="-122"/>
                <a:cs typeface="Microsoft YaHei" charset="-122"/>
              </a:rPr>
              <a:t>printk</a:t>
            </a:r>
            <a:r>
              <a:rPr lang="en-US" altLang="zh-CN" sz="1800" dirty="0" smtClean="0">
                <a:latin typeface="Microsoft YaHei" charset="-122"/>
                <a:ea typeface="Microsoft YaHei" charset="-122"/>
                <a:cs typeface="Microsoft YaHei" charset="-122"/>
              </a:rPr>
              <a:t>()</a:t>
            </a:r>
          </a:p>
          <a:p>
            <a:pPr lvl="2"/>
            <a:r>
              <a:rPr lang="zh-CN" altLang="en-US" sz="1600" dirty="0" smtClean="0">
                <a:latin typeface="Microsoft YaHei" charset="-122"/>
                <a:ea typeface="Microsoft YaHei" charset="-122"/>
                <a:cs typeface="Microsoft YaHei" charset="-122"/>
              </a:rPr>
              <a:t>这个函数可以打印内核模式下的信息，可以用于调试！</a:t>
            </a:r>
            <a:endParaRPr lang="en-US" altLang="zh-CN" sz="1600" dirty="0" smtClean="0">
              <a:latin typeface="Microsoft YaHei" charset="-122"/>
              <a:ea typeface="Microsoft YaHei" charset="-122"/>
              <a:cs typeface="Microsoft YaHei" charset="-122"/>
            </a:endParaRPr>
          </a:p>
          <a:p>
            <a:pPr lvl="1"/>
            <a:endParaRPr lang="en-US" sz="18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031500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Microsoft YaHei" charset="-122"/>
                <a:ea typeface="Microsoft YaHei" charset="-122"/>
                <a:cs typeface="Microsoft YaHei" charset="-122"/>
              </a:rPr>
              <a:t>Lab2-</a:t>
            </a:r>
            <a:r>
              <a:rPr lang="zh-CN" altLang="en-US" dirty="0">
                <a:latin typeface="Microsoft YaHei" charset="-122"/>
                <a:ea typeface="Microsoft YaHei" charset="-122"/>
                <a:cs typeface="Microsoft YaHei" charset="-122"/>
              </a:rPr>
              <a:t>系统调用</a:t>
            </a:r>
            <a:endParaRPr lang="en-US" dirty="0"/>
          </a:p>
        </p:txBody>
      </p:sp>
      <p:sp>
        <p:nvSpPr>
          <p:cNvPr id="3" name="Content Placeholder 2"/>
          <p:cNvSpPr>
            <a:spLocks noGrp="1"/>
          </p:cNvSpPr>
          <p:nvPr>
            <p:ph idx="1"/>
          </p:nvPr>
        </p:nvSpPr>
        <p:spPr/>
        <p:txBody>
          <a:bodyPr/>
          <a:lstStyle/>
          <a:p>
            <a:pPr lvl="1"/>
            <a:r>
              <a:rPr lang="zh-CN" altLang="en-US" sz="1800" dirty="0" smtClean="0">
                <a:latin typeface="Microsoft YaHei" charset="-122"/>
                <a:ea typeface="Microsoft YaHei" charset="-122"/>
                <a:cs typeface="Microsoft YaHei" charset="-122"/>
              </a:rPr>
              <a:t>编译运行之后结果如下</a:t>
            </a:r>
            <a:endParaRPr lang="en-US" sz="1800" dirty="0" smtClean="0">
              <a:latin typeface="Microsoft YaHei" charset="-122"/>
              <a:ea typeface="Microsoft YaHei" charset="-122"/>
              <a:cs typeface="Microsoft YaHei" charset="-122"/>
            </a:endParaRPr>
          </a:p>
          <a:p>
            <a:pPr lvl="1"/>
            <a:endParaRPr lang="en-US" sz="1800" dirty="0">
              <a:latin typeface="Microsoft YaHei" charset="-122"/>
              <a:ea typeface="Microsoft YaHei" charset="-122"/>
              <a:cs typeface="Microsoft YaHei" charset="-122"/>
            </a:endParaRPr>
          </a:p>
        </p:txBody>
      </p:sp>
      <p:pic>
        <p:nvPicPr>
          <p:cNvPr id="4" name="Picture 3"/>
          <p:cNvPicPr>
            <a:picLocks noChangeAspect="1"/>
          </p:cNvPicPr>
          <p:nvPr/>
        </p:nvPicPr>
        <p:blipFill>
          <a:blip r:embed="rId2"/>
          <a:stretch>
            <a:fillRect/>
          </a:stretch>
        </p:blipFill>
        <p:spPr>
          <a:xfrm>
            <a:off x="1916482" y="2894623"/>
            <a:ext cx="4496844" cy="1503005"/>
          </a:xfrm>
          <a:prstGeom prst="rect">
            <a:avLst/>
          </a:prstGeom>
        </p:spPr>
      </p:pic>
      <p:pic>
        <p:nvPicPr>
          <p:cNvPr id="5" name="Picture 4"/>
          <p:cNvPicPr>
            <a:picLocks noChangeAspect="1"/>
          </p:cNvPicPr>
          <p:nvPr/>
        </p:nvPicPr>
        <p:blipFill>
          <a:blip r:embed="rId3"/>
          <a:stretch>
            <a:fillRect/>
          </a:stretch>
        </p:blipFill>
        <p:spPr>
          <a:xfrm>
            <a:off x="1916482" y="4579234"/>
            <a:ext cx="4583753" cy="1857103"/>
          </a:xfrm>
          <a:prstGeom prst="rect">
            <a:avLst/>
          </a:prstGeom>
        </p:spPr>
      </p:pic>
    </p:spTree>
    <p:extLst>
      <p:ext uri="{BB962C8B-B14F-4D97-AF65-F5344CB8AC3E}">
        <p14:creationId xmlns:p14="http://schemas.microsoft.com/office/powerpoint/2010/main" val="13995568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Microsoft YaHei" charset="-122"/>
                <a:ea typeface="Microsoft YaHei" charset="-122"/>
                <a:cs typeface="Microsoft YaHei" charset="-122"/>
              </a:rPr>
              <a:t>Lab2-</a:t>
            </a:r>
            <a:r>
              <a:rPr lang="zh-CN" altLang="en-US" dirty="0">
                <a:latin typeface="Microsoft YaHei" charset="-122"/>
                <a:ea typeface="Microsoft YaHei" charset="-122"/>
                <a:cs typeface="Microsoft YaHei" charset="-122"/>
              </a:rPr>
              <a:t>系统调用</a:t>
            </a:r>
            <a:endParaRPr lang="en-US" dirty="0"/>
          </a:p>
        </p:txBody>
      </p:sp>
      <p:sp>
        <p:nvSpPr>
          <p:cNvPr id="3" name="Content Placeholder 2"/>
          <p:cNvSpPr>
            <a:spLocks noGrp="1"/>
          </p:cNvSpPr>
          <p:nvPr>
            <p:ph idx="1"/>
          </p:nvPr>
        </p:nvSpPr>
        <p:spPr/>
        <p:txBody>
          <a:bodyPr/>
          <a:lstStyle/>
          <a:p>
            <a:pPr lvl="1"/>
            <a:r>
              <a:rPr lang="zh-CN" altLang="en-US" sz="1800" dirty="0" smtClean="0">
                <a:latin typeface="Microsoft YaHei" charset="-122"/>
                <a:ea typeface="Microsoft YaHei" charset="-122"/>
                <a:cs typeface="Microsoft YaHei" charset="-122"/>
              </a:rPr>
              <a:t>运行</a:t>
            </a:r>
            <a:r>
              <a:rPr lang="en-US" altLang="zh-CN" sz="1800" dirty="0" err="1" smtClean="0">
                <a:latin typeface="Microsoft YaHei" charset="-122"/>
                <a:ea typeface="Microsoft YaHei" charset="-122"/>
                <a:cs typeface="Microsoft YaHei" charset="-122"/>
              </a:rPr>
              <a:t>cms</a:t>
            </a:r>
            <a:r>
              <a:rPr lang="zh-CN" altLang="en-US" sz="1800" dirty="0" smtClean="0">
                <a:latin typeface="Microsoft YaHei" charset="-122"/>
                <a:ea typeface="Microsoft YaHei" charset="-122"/>
                <a:cs typeface="Microsoft YaHei" charset="-122"/>
              </a:rPr>
              <a:t>上的测试文件结果如下：</a:t>
            </a:r>
            <a:endParaRPr lang="en-US" altLang="zh-CN" sz="1800" dirty="0" smtClean="0">
              <a:latin typeface="Microsoft YaHei" charset="-122"/>
              <a:ea typeface="Microsoft YaHei" charset="-122"/>
              <a:cs typeface="Microsoft YaHei" charset="-122"/>
            </a:endParaRPr>
          </a:p>
          <a:p>
            <a:pPr lvl="1"/>
            <a:endParaRPr lang="en-US" altLang="zh-CN" sz="1800" dirty="0" smtClean="0">
              <a:latin typeface="Microsoft YaHei" charset="-122"/>
              <a:ea typeface="Microsoft YaHei" charset="-122"/>
              <a:cs typeface="Microsoft YaHei" charset="-122"/>
            </a:endParaRPr>
          </a:p>
        </p:txBody>
      </p:sp>
      <p:pic>
        <p:nvPicPr>
          <p:cNvPr id="6" name="Picture 5"/>
          <p:cNvPicPr>
            <a:picLocks noChangeAspect="1"/>
          </p:cNvPicPr>
          <p:nvPr/>
        </p:nvPicPr>
        <p:blipFill>
          <a:blip r:embed="rId2"/>
          <a:stretch>
            <a:fillRect/>
          </a:stretch>
        </p:blipFill>
        <p:spPr>
          <a:xfrm>
            <a:off x="5837130" y="2901090"/>
            <a:ext cx="5549030" cy="2952535"/>
          </a:xfrm>
          <a:prstGeom prst="rect">
            <a:avLst/>
          </a:prstGeom>
        </p:spPr>
      </p:pic>
      <p:pic>
        <p:nvPicPr>
          <p:cNvPr id="7" name="Picture 6"/>
          <p:cNvPicPr>
            <a:picLocks noChangeAspect="1"/>
          </p:cNvPicPr>
          <p:nvPr/>
        </p:nvPicPr>
        <p:blipFill>
          <a:blip r:embed="rId3"/>
          <a:stretch>
            <a:fillRect/>
          </a:stretch>
        </p:blipFill>
        <p:spPr>
          <a:xfrm>
            <a:off x="1141411" y="2916143"/>
            <a:ext cx="4356969" cy="2922430"/>
          </a:xfrm>
          <a:prstGeom prst="rect">
            <a:avLst/>
          </a:prstGeom>
        </p:spPr>
      </p:pic>
    </p:spTree>
    <p:extLst>
      <p:ext uri="{BB962C8B-B14F-4D97-AF65-F5344CB8AC3E}">
        <p14:creationId xmlns:p14="http://schemas.microsoft.com/office/powerpoint/2010/main" val="16408393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Microsoft YaHei" charset="-122"/>
                <a:ea typeface="Microsoft YaHei" charset="-122"/>
                <a:cs typeface="Microsoft YaHei" charset="-122"/>
              </a:rPr>
              <a:t>Lab1-</a:t>
            </a:r>
            <a:r>
              <a:rPr lang="zh-CN" altLang="en-US" dirty="0" smtClean="0">
                <a:latin typeface="Microsoft YaHei" charset="-122"/>
                <a:ea typeface="Microsoft YaHei" charset="-122"/>
                <a:cs typeface="Microsoft YaHei" charset="-122"/>
              </a:rPr>
              <a:t>操作系统的引导</a:t>
            </a:r>
            <a:endParaRPr lang="en-US" dirty="0">
              <a:latin typeface="Microsoft YaHei" charset="-122"/>
              <a:ea typeface="Microsoft YaHei" charset="-122"/>
              <a:cs typeface="Microsoft YaHei" charset="-122"/>
            </a:endParaRPr>
          </a:p>
        </p:txBody>
      </p:sp>
      <p:sp>
        <p:nvSpPr>
          <p:cNvPr id="3" name="Content Placeholder 2"/>
          <p:cNvSpPr>
            <a:spLocks noGrp="1"/>
          </p:cNvSpPr>
          <p:nvPr>
            <p:ph idx="1"/>
          </p:nvPr>
        </p:nvSpPr>
        <p:spPr/>
        <p:txBody>
          <a:bodyPr/>
          <a:lstStyle/>
          <a:p>
            <a:r>
              <a:rPr lang="zh-CN" altLang="en-US" dirty="0" smtClean="0">
                <a:latin typeface="Microsoft YaHei" charset="-122"/>
                <a:ea typeface="Microsoft YaHei" charset="-122"/>
                <a:cs typeface="Microsoft YaHei" charset="-122"/>
              </a:rPr>
              <a:t>实验目的：</a:t>
            </a:r>
            <a:endParaRPr lang="en-US" altLang="zh-CN" dirty="0" smtClean="0">
              <a:latin typeface="Microsoft YaHei" charset="-122"/>
              <a:ea typeface="Microsoft YaHei" charset="-122"/>
              <a:cs typeface="Microsoft YaHei" charset="-122"/>
            </a:endParaRPr>
          </a:p>
          <a:p>
            <a:pPr lvl="1"/>
            <a:r>
              <a:rPr lang="zh-CN" altLang="en-US" dirty="0" smtClean="0">
                <a:latin typeface="Microsoft YaHei" charset="-122"/>
                <a:ea typeface="Microsoft YaHei" charset="-122"/>
                <a:cs typeface="Microsoft YaHei" charset="-122"/>
              </a:rPr>
              <a:t>熟悉</a:t>
            </a:r>
            <a:r>
              <a:rPr lang="en-US" altLang="zh-CN" dirty="0" smtClean="0">
                <a:latin typeface="Microsoft YaHei" charset="-122"/>
                <a:ea typeface="Microsoft YaHei" charset="-122"/>
                <a:cs typeface="Microsoft YaHei" charset="-122"/>
              </a:rPr>
              <a:t>HIT-OSLAB</a:t>
            </a:r>
            <a:r>
              <a:rPr lang="zh-CN" altLang="en-US" dirty="0" smtClean="0">
                <a:latin typeface="Microsoft YaHei" charset="-122"/>
                <a:ea typeface="Microsoft YaHei" charset="-122"/>
                <a:cs typeface="Microsoft YaHei" charset="-122"/>
              </a:rPr>
              <a:t>实验</a:t>
            </a:r>
            <a:r>
              <a:rPr lang="zh-CN" altLang="en-US" dirty="0">
                <a:latin typeface="Microsoft YaHei" charset="-122"/>
                <a:ea typeface="Microsoft YaHei" charset="-122"/>
                <a:cs typeface="Microsoft YaHei" charset="-122"/>
              </a:rPr>
              <a:t>环境；</a:t>
            </a:r>
          </a:p>
          <a:p>
            <a:pPr lvl="1"/>
            <a:r>
              <a:rPr lang="zh-CN" altLang="en-US" dirty="0">
                <a:latin typeface="Microsoft YaHei" charset="-122"/>
                <a:ea typeface="Microsoft YaHei" charset="-122"/>
                <a:cs typeface="Microsoft YaHei" charset="-122"/>
              </a:rPr>
              <a:t>建立对操作系统引导过程的深入</a:t>
            </a:r>
            <a:r>
              <a:rPr lang="zh-CN" altLang="en-US" dirty="0" smtClean="0">
                <a:latin typeface="Microsoft YaHei" charset="-122"/>
                <a:ea typeface="Microsoft YaHei" charset="-122"/>
                <a:cs typeface="Microsoft YaHei" charset="-122"/>
              </a:rPr>
              <a:t>认识。</a:t>
            </a:r>
            <a:endParaRPr lang="en-US" altLang="zh-CN" dirty="0" smtClean="0">
              <a:latin typeface="Microsoft YaHei" charset="-122"/>
              <a:ea typeface="Microsoft YaHei" charset="-122"/>
              <a:cs typeface="Microsoft YaHei" charset="-122"/>
            </a:endParaRPr>
          </a:p>
          <a:p>
            <a:r>
              <a:rPr lang="zh-CN" altLang="en-US" dirty="0" smtClean="0">
                <a:latin typeface="Microsoft YaHei" charset="-122"/>
                <a:ea typeface="Microsoft YaHei" charset="-122"/>
                <a:cs typeface="Microsoft YaHei" charset="-122"/>
              </a:rPr>
              <a:t>基本内容：</a:t>
            </a:r>
            <a:endParaRPr lang="en-US" altLang="zh-CN" dirty="0" smtClean="0">
              <a:latin typeface="Microsoft YaHei" charset="-122"/>
              <a:ea typeface="Microsoft YaHei" charset="-122"/>
              <a:cs typeface="Microsoft YaHei" charset="-122"/>
            </a:endParaRPr>
          </a:p>
          <a:p>
            <a:pPr lvl="1"/>
            <a:r>
              <a:rPr lang="zh-CN" altLang="en-US" dirty="0" smtClean="0">
                <a:latin typeface="Microsoft YaHei" charset="-122"/>
                <a:ea typeface="Microsoft YaHei" charset="-122"/>
                <a:cs typeface="Microsoft YaHei" charset="-122"/>
              </a:rPr>
              <a:t>改写 </a:t>
            </a:r>
            <a:r>
              <a:rPr lang="en-US" altLang="zh-CN" dirty="0" err="1" smtClean="0">
                <a:latin typeface="Microsoft YaHei" charset="-122"/>
                <a:ea typeface="Microsoft YaHei" charset="-122"/>
                <a:cs typeface="Microsoft YaHei" charset="-122"/>
              </a:rPr>
              <a:t>Bootsect.s</a:t>
            </a:r>
            <a:r>
              <a:rPr lang="zh-CN" altLang="en-US" dirty="0" smtClean="0">
                <a:latin typeface="Microsoft YaHei" charset="-122"/>
                <a:ea typeface="Microsoft YaHei" charset="-122"/>
                <a:cs typeface="Microsoft YaHei" charset="-122"/>
              </a:rPr>
              <a:t> 文件完成输出信息的功能。</a:t>
            </a:r>
            <a:endParaRPr lang="en-US" altLang="zh-CN" dirty="0" smtClean="0">
              <a:latin typeface="Microsoft YaHei" charset="-122"/>
              <a:ea typeface="Microsoft YaHei" charset="-122"/>
              <a:cs typeface="Microsoft YaHei" charset="-122"/>
            </a:endParaRPr>
          </a:p>
          <a:p>
            <a:pPr lvl="1"/>
            <a:r>
              <a:rPr lang="zh-CN" altLang="en-US" dirty="0" smtClean="0">
                <a:latin typeface="Microsoft YaHei" charset="-122"/>
                <a:ea typeface="Microsoft YaHei" charset="-122"/>
                <a:cs typeface="Microsoft YaHei" charset="-122"/>
              </a:rPr>
              <a:t>改写 </a:t>
            </a:r>
            <a:r>
              <a:rPr lang="en-US" altLang="zh-CN" dirty="0" err="1" smtClean="0">
                <a:latin typeface="Microsoft YaHei" charset="-122"/>
                <a:ea typeface="Microsoft YaHei" charset="-122"/>
                <a:cs typeface="Microsoft YaHei" charset="-122"/>
              </a:rPr>
              <a:t>Setup.s</a:t>
            </a:r>
            <a:r>
              <a:rPr lang="zh-CN" altLang="en-US" dirty="0" smtClean="0">
                <a:latin typeface="Microsoft YaHei" charset="-122"/>
                <a:ea typeface="Microsoft YaHei" charset="-122"/>
                <a:cs typeface="Microsoft YaHei" charset="-122"/>
              </a:rPr>
              <a:t> 文件完成硬件参数的获取，放入内存，在屏幕显示</a:t>
            </a:r>
            <a:endParaRPr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6356839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Microsoft YaHei" charset="-122"/>
                <a:ea typeface="Microsoft YaHei" charset="-122"/>
                <a:cs typeface="Microsoft YaHei" charset="-122"/>
              </a:rPr>
              <a:t>Lab3-</a:t>
            </a:r>
            <a:r>
              <a:rPr lang="zh-CN" altLang="en-US" b="1" dirty="0">
                <a:latin typeface="Microsoft YaHei" charset="-122"/>
                <a:ea typeface="Microsoft YaHei" charset="-122"/>
                <a:cs typeface="Microsoft YaHei" charset="-122"/>
              </a:rPr>
              <a:t>进程运行轨迹的跟踪与</a:t>
            </a:r>
            <a:r>
              <a:rPr lang="zh-CN" altLang="en-US" b="1" dirty="0" smtClean="0">
                <a:latin typeface="Microsoft YaHei" charset="-122"/>
                <a:ea typeface="Microsoft YaHei" charset="-122"/>
                <a:cs typeface="Microsoft YaHei" charset="-122"/>
              </a:rPr>
              <a:t>统计</a:t>
            </a:r>
            <a:endParaRPr lang="en-US" dirty="0">
              <a:latin typeface="Microsoft YaHei" charset="-122"/>
              <a:ea typeface="Microsoft YaHei" charset="-122"/>
              <a:cs typeface="Microsoft YaHei" charset="-122"/>
            </a:endParaRPr>
          </a:p>
        </p:txBody>
      </p:sp>
      <p:sp>
        <p:nvSpPr>
          <p:cNvPr id="3" name="Content Placeholder 2"/>
          <p:cNvSpPr>
            <a:spLocks noGrp="1"/>
          </p:cNvSpPr>
          <p:nvPr>
            <p:ph idx="1"/>
          </p:nvPr>
        </p:nvSpPr>
        <p:spPr/>
        <p:txBody>
          <a:bodyPr>
            <a:normAutofit/>
          </a:bodyPr>
          <a:lstStyle/>
          <a:p>
            <a:pPr marL="285750" lvl="1" indent="-285750">
              <a:lnSpc>
                <a:spcPct val="100000"/>
              </a:lnSpc>
              <a:spcBef>
                <a:spcPts val="0"/>
              </a:spcBef>
              <a:buSzTx/>
            </a:pPr>
            <a:r>
              <a:rPr lang="zh-CN" altLang="en-US" dirty="0" smtClean="0">
                <a:latin typeface="Microsoft YaHei" charset="-122"/>
                <a:ea typeface="Microsoft YaHei" charset="-122"/>
                <a:cs typeface="Microsoft YaHei" charset="-122"/>
              </a:rPr>
              <a:t>实验目的</a:t>
            </a:r>
            <a:endParaRPr lang="en-US" altLang="zh-CN" dirty="0" smtClean="0">
              <a:latin typeface="Microsoft YaHei" charset="-122"/>
              <a:ea typeface="Microsoft YaHei" charset="-122"/>
              <a:cs typeface="Microsoft YaHei" charset="-122"/>
            </a:endParaRPr>
          </a:p>
          <a:p>
            <a:pPr lvl="1"/>
            <a:r>
              <a:rPr lang="zh-CN" altLang="en-US" sz="1600" dirty="0">
                <a:latin typeface="Microsoft YaHei" charset="-122"/>
                <a:ea typeface="Microsoft YaHei" charset="-122"/>
                <a:cs typeface="Microsoft YaHei" charset="-122"/>
              </a:rPr>
              <a:t>掌握</a:t>
            </a:r>
            <a:r>
              <a:rPr lang="en-US" altLang="zh-CN" sz="1600" dirty="0">
                <a:latin typeface="Microsoft YaHei" charset="-122"/>
                <a:ea typeface="Microsoft YaHei" charset="-122"/>
                <a:cs typeface="Microsoft YaHei" charset="-122"/>
              </a:rPr>
              <a:t>Linux</a:t>
            </a:r>
            <a:r>
              <a:rPr lang="zh-CN" altLang="en-US" sz="1600" dirty="0">
                <a:latin typeface="Microsoft YaHei" charset="-122"/>
                <a:ea typeface="Microsoft YaHei" charset="-122"/>
                <a:cs typeface="Microsoft YaHei" charset="-122"/>
              </a:rPr>
              <a:t>下的多进程编程技术；</a:t>
            </a:r>
          </a:p>
          <a:p>
            <a:pPr lvl="1"/>
            <a:r>
              <a:rPr lang="zh-CN" altLang="en-US" sz="1600" dirty="0">
                <a:latin typeface="Microsoft YaHei" charset="-122"/>
                <a:ea typeface="Microsoft YaHei" charset="-122"/>
                <a:cs typeface="Microsoft YaHei" charset="-122"/>
              </a:rPr>
              <a:t>通过对进程运行轨迹的跟踪来形象化进程的概念</a:t>
            </a:r>
            <a:r>
              <a:rPr lang="zh-CN" altLang="en-US" sz="1600" dirty="0" smtClean="0">
                <a:latin typeface="Microsoft YaHei" charset="-122"/>
                <a:ea typeface="Microsoft YaHei" charset="-122"/>
                <a:cs typeface="Microsoft YaHei" charset="-122"/>
              </a:rPr>
              <a:t>；</a:t>
            </a:r>
            <a:endParaRPr lang="en-US" altLang="zh-CN" sz="1600" dirty="0" smtClean="0">
              <a:latin typeface="Microsoft YaHei" charset="-122"/>
              <a:ea typeface="Microsoft YaHei" charset="-122"/>
              <a:cs typeface="Microsoft YaHei" charset="-122"/>
            </a:endParaRPr>
          </a:p>
          <a:p>
            <a:pPr lvl="1"/>
            <a:r>
              <a:rPr lang="zh-CN" altLang="en-US" sz="1600" dirty="0" smtClean="0">
                <a:latin typeface="Microsoft YaHei" charset="-122"/>
                <a:ea typeface="Microsoft YaHei" charset="-122"/>
                <a:cs typeface="Microsoft YaHei" charset="-122"/>
              </a:rPr>
              <a:t>在</a:t>
            </a:r>
            <a:r>
              <a:rPr lang="zh-CN" altLang="en-US" sz="1600" dirty="0">
                <a:latin typeface="Microsoft YaHei" charset="-122"/>
                <a:ea typeface="Microsoft YaHei" charset="-122"/>
                <a:cs typeface="Microsoft YaHei" charset="-122"/>
              </a:rPr>
              <a:t>进程运行轨迹跟踪的基础上进行相应的数据统计，从而能对</a:t>
            </a:r>
            <a:r>
              <a:rPr lang="zh-CN" altLang="en-US" sz="1600" dirty="0" smtClean="0">
                <a:latin typeface="Microsoft YaHei" charset="-122"/>
                <a:ea typeface="Microsoft YaHei" charset="-122"/>
                <a:cs typeface="Microsoft YaHei" charset="-122"/>
              </a:rPr>
              <a:t>进程调度算法</a:t>
            </a:r>
            <a:r>
              <a:rPr lang="zh-CN" altLang="en-US" sz="1600" dirty="0">
                <a:latin typeface="Microsoft YaHei" charset="-122"/>
                <a:ea typeface="Microsoft YaHei" charset="-122"/>
                <a:cs typeface="Microsoft YaHei" charset="-122"/>
              </a:rPr>
              <a:t>进行实际的量化评价，更进一步加深</a:t>
            </a:r>
            <a:r>
              <a:rPr lang="zh-CN" altLang="en-US" sz="1600" dirty="0" smtClean="0">
                <a:latin typeface="Microsoft YaHei" charset="-122"/>
                <a:ea typeface="Microsoft YaHei" charset="-122"/>
                <a:cs typeface="Microsoft YaHei" charset="-122"/>
              </a:rPr>
              <a:t>对调度和调度算法</a:t>
            </a:r>
            <a:r>
              <a:rPr lang="zh-CN" altLang="en-US" sz="1600" dirty="0">
                <a:latin typeface="Microsoft YaHei" charset="-122"/>
                <a:ea typeface="Microsoft YaHei" charset="-122"/>
                <a:cs typeface="Microsoft YaHei" charset="-122"/>
              </a:rPr>
              <a:t>的理解，获得能在实际操作系统上</a:t>
            </a:r>
            <a:r>
              <a:rPr lang="zh-CN" altLang="en-US" sz="1600" dirty="0" smtClean="0">
                <a:latin typeface="Microsoft YaHei" charset="-122"/>
                <a:ea typeface="Microsoft YaHei" charset="-122"/>
                <a:cs typeface="Microsoft YaHei" charset="-122"/>
              </a:rPr>
              <a:t>对调度算法</a:t>
            </a:r>
            <a:r>
              <a:rPr lang="zh-CN" altLang="en-US" sz="1600" dirty="0">
                <a:latin typeface="Microsoft YaHei" charset="-122"/>
                <a:ea typeface="Microsoft YaHei" charset="-122"/>
                <a:cs typeface="Microsoft YaHei" charset="-122"/>
              </a:rPr>
              <a:t>进行实验数据对比的直接经验</a:t>
            </a:r>
            <a:r>
              <a:rPr lang="zh-CN" altLang="en-US" sz="1600" dirty="0" smtClean="0">
                <a:latin typeface="Microsoft YaHei" charset="-122"/>
                <a:ea typeface="Microsoft YaHei" charset="-122"/>
                <a:cs typeface="Microsoft YaHei" charset="-122"/>
              </a:rPr>
              <a:t>。</a:t>
            </a:r>
            <a:endParaRPr lang="en-US" altLang="zh-CN" sz="1600" dirty="0" smtClean="0">
              <a:latin typeface="Microsoft YaHei" charset="-122"/>
              <a:ea typeface="Microsoft YaHei" charset="-122"/>
              <a:cs typeface="Microsoft YaHei" charset="-122"/>
            </a:endParaRPr>
          </a:p>
          <a:p>
            <a:r>
              <a:rPr lang="zh-CN" altLang="en-US" sz="2000" dirty="0" smtClean="0">
                <a:latin typeface="Microsoft YaHei" charset="-122"/>
                <a:ea typeface="Microsoft YaHei" charset="-122"/>
                <a:cs typeface="Microsoft YaHei" charset="-122"/>
              </a:rPr>
              <a:t>实验内容</a:t>
            </a:r>
            <a:endParaRPr lang="en-US" altLang="zh-CN" sz="2000" dirty="0" smtClean="0">
              <a:latin typeface="Microsoft YaHei" charset="-122"/>
              <a:ea typeface="Microsoft YaHei" charset="-122"/>
              <a:cs typeface="Microsoft YaHei" charset="-122"/>
            </a:endParaRPr>
          </a:p>
          <a:p>
            <a:pPr lvl="1"/>
            <a:r>
              <a:rPr lang="zh-CN" altLang="en-US" sz="1600" dirty="0">
                <a:latin typeface="Microsoft YaHei" charset="-122"/>
                <a:ea typeface="Microsoft YaHei" charset="-122"/>
                <a:cs typeface="Microsoft YaHei" charset="-122"/>
              </a:rPr>
              <a:t>基于模板</a:t>
            </a:r>
            <a:r>
              <a:rPr lang="zh-CN" altLang="en-US" sz="1600" dirty="0" smtClean="0">
                <a:latin typeface="Microsoft YaHei" charset="-122"/>
                <a:ea typeface="Microsoft YaHei" charset="-122"/>
                <a:cs typeface="Microsoft YaHei" charset="-122"/>
              </a:rPr>
              <a:t>“</a:t>
            </a:r>
            <a:r>
              <a:rPr lang="en-US" altLang="zh-CN" sz="1600" dirty="0" err="1" smtClean="0">
                <a:latin typeface="Microsoft YaHei" charset="-122"/>
                <a:ea typeface="Microsoft YaHei" charset="-122"/>
                <a:cs typeface="Microsoft YaHei" charset="-122"/>
              </a:rPr>
              <a:t>process.c</a:t>
            </a:r>
            <a:r>
              <a:rPr lang="zh-CN" altLang="en-US" sz="1600" dirty="0" smtClean="0">
                <a:latin typeface="Microsoft YaHei" charset="-122"/>
                <a:ea typeface="Microsoft YaHei" charset="-122"/>
                <a:cs typeface="Microsoft YaHei" charset="-122"/>
              </a:rPr>
              <a:t>”</a:t>
            </a:r>
            <a:r>
              <a:rPr lang="zh-CN" altLang="en-US" sz="1600" dirty="0">
                <a:latin typeface="Microsoft YaHei" charset="-122"/>
                <a:ea typeface="Microsoft YaHei" charset="-122"/>
                <a:cs typeface="Microsoft YaHei" charset="-122"/>
              </a:rPr>
              <a:t>编写多进程的样本</a:t>
            </a:r>
            <a:r>
              <a:rPr lang="zh-CN" altLang="en-US" sz="1600" dirty="0" smtClean="0">
                <a:latin typeface="Microsoft YaHei" charset="-122"/>
                <a:ea typeface="Microsoft YaHei" charset="-122"/>
                <a:cs typeface="Microsoft YaHei" charset="-122"/>
              </a:rPr>
              <a:t>程序。</a:t>
            </a:r>
            <a:endParaRPr lang="en-US" altLang="zh-CN" sz="1600" dirty="0" smtClean="0">
              <a:latin typeface="Microsoft YaHei" charset="-122"/>
              <a:ea typeface="Microsoft YaHei" charset="-122"/>
              <a:cs typeface="Microsoft YaHei" charset="-122"/>
            </a:endParaRPr>
          </a:p>
          <a:p>
            <a:pPr lvl="1"/>
            <a:r>
              <a:rPr lang="zh-CN" altLang="en-US" sz="1600" dirty="0">
                <a:latin typeface="Microsoft YaHei" charset="-122"/>
                <a:ea typeface="Microsoft YaHei" charset="-122"/>
                <a:cs typeface="Microsoft YaHei" charset="-122"/>
              </a:rPr>
              <a:t>在</a:t>
            </a:r>
            <a:r>
              <a:rPr lang="en-US" altLang="zh-CN" sz="1600" dirty="0">
                <a:latin typeface="Microsoft YaHei" charset="-122"/>
                <a:ea typeface="Microsoft YaHei" charset="-122"/>
                <a:cs typeface="Microsoft YaHei" charset="-122"/>
              </a:rPr>
              <a:t>Linux 0.11</a:t>
            </a:r>
            <a:r>
              <a:rPr lang="zh-CN" altLang="en-US" sz="1600" dirty="0">
                <a:latin typeface="Microsoft YaHei" charset="-122"/>
                <a:ea typeface="Microsoft YaHei" charset="-122"/>
                <a:cs typeface="Microsoft YaHei" charset="-122"/>
              </a:rPr>
              <a:t>上实现进程运行轨迹的</a:t>
            </a:r>
            <a:r>
              <a:rPr lang="zh-CN" altLang="en-US" sz="1600" dirty="0" smtClean="0">
                <a:latin typeface="Microsoft YaHei" charset="-122"/>
                <a:ea typeface="Microsoft YaHei" charset="-122"/>
                <a:cs typeface="Microsoft YaHei" charset="-122"/>
              </a:rPr>
              <a:t>跟踪，维护</a:t>
            </a:r>
            <a:r>
              <a:rPr lang="en-US" altLang="zh-CN" sz="1600" dirty="0" err="1" smtClean="0">
                <a:latin typeface="Microsoft YaHei" charset="-122"/>
                <a:ea typeface="Microsoft YaHei" charset="-122"/>
                <a:cs typeface="Microsoft YaHei" charset="-122"/>
              </a:rPr>
              <a:t>process.log</a:t>
            </a:r>
            <a:r>
              <a:rPr lang="zh-CN" altLang="en-US" sz="1600" dirty="0" smtClean="0">
                <a:latin typeface="Microsoft YaHei" charset="-122"/>
                <a:ea typeface="Microsoft YaHei" charset="-122"/>
                <a:cs typeface="Microsoft YaHei" charset="-122"/>
              </a:rPr>
              <a:t>日志，记录操作系统的进程变化。</a:t>
            </a:r>
            <a:endParaRPr lang="en-US" altLang="zh-CN" sz="1600" dirty="0" smtClean="0">
              <a:latin typeface="Microsoft YaHei" charset="-122"/>
              <a:ea typeface="Microsoft YaHei" charset="-122"/>
              <a:cs typeface="Microsoft YaHei" charset="-122"/>
            </a:endParaRPr>
          </a:p>
          <a:p>
            <a:pPr lvl="1"/>
            <a:r>
              <a:rPr lang="zh-CN" altLang="en-US" sz="1600" dirty="0">
                <a:latin typeface="Microsoft YaHei" charset="-122"/>
                <a:ea typeface="Microsoft YaHei" charset="-122"/>
                <a:cs typeface="Microsoft YaHei" charset="-122"/>
              </a:rPr>
              <a:t>修改</a:t>
            </a:r>
            <a:r>
              <a:rPr lang="en-US" altLang="zh-CN" sz="1600" dirty="0">
                <a:latin typeface="Microsoft YaHei" charset="-122"/>
                <a:ea typeface="Microsoft YaHei" charset="-122"/>
                <a:cs typeface="Microsoft YaHei" charset="-122"/>
              </a:rPr>
              <a:t>0.11</a:t>
            </a:r>
            <a:r>
              <a:rPr lang="zh-CN" altLang="en-US" sz="1600" dirty="0" smtClean="0">
                <a:latin typeface="Microsoft YaHei" charset="-122"/>
                <a:ea typeface="Microsoft YaHei" charset="-122"/>
                <a:cs typeface="Microsoft YaHei" charset="-122"/>
              </a:rPr>
              <a:t>进程调度的</a:t>
            </a:r>
            <a:r>
              <a:rPr lang="zh-CN" altLang="en-US" sz="1600" dirty="0">
                <a:latin typeface="Microsoft YaHei" charset="-122"/>
                <a:ea typeface="Microsoft YaHei" charset="-122"/>
                <a:cs typeface="Microsoft YaHei" charset="-122"/>
              </a:rPr>
              <a:t>时间片</a:t>
            </a:r>
            <a:r>
              <a:rPr lang="zh-CN" altLang="en-US" sz="1600" dirty="0" smtClean="0">
                <a:latin typeface="Microsoft YaHei" charset="-122"/>
                <a:ea typeface="Microsoft YaHei" charset="-122"/>
                <a:cs typeface="Microsoft YaHei" charset="-122"/>
              </a:rPr>
              <a:t>，比较差异。</a:t>
            </a:r>
            <a:endParaRPr lang="zh-CN" altLang="en-US" sz="1600" dirty="0">
              <a:latin typeface="Microsoft YaHei" charset="-122"/>
              <a:ea typeface="Microsoft YaHei" charset="-122"/>
              <a:cs typeface="Microsoft YaHei" charset="-122"/>
            </a:endParaRPr>
          </a:p>
          <a:p>
            <a:pPr marL="742950" lvl="2" indent="-285750">
              <a:lnSpc>
                <a:spcPct val="100000"/>
              </a:lnSpc>
              <a:spcBef>
                <a:spcPts val="0"/>
              </a:spcBef>
              <a:buSzTx/>
            </a:pPr>
            <a:endParaRPr lang="en-US" altLang="zh-CN" sz="1600"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0453278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Microsoft YaHei" charset="-122"/>
                <a:ea typeface="Microsoft YaHei" charset="-122"/>
                <a:cs typeface="Microsoft YaHei" charset="-122"/>
              </a:rPr>
              <a:t>Lab3-</a:t>
            </a:r>
            <a:r>
              <a:rPr lang="zh-CN" altLang="en-US" b="1" dirty="0">
                <a:latin typeface="Microsoft YaHei" charset="-122"/>
                <a:ea typeface="Microsoft YaHei" charset="-122"/>
                <a:cs typeface="Microsoft YaHei" charset="-122"/>
              </a:rPr>
              <a:t>进程运行轨迹的跟踪与</a:t>
            </a:r>
            <a:r>
              <a:rPr lang="zh-CN" altLang="en-US" b="1" dirty="0" smtClean="0">
                <a:latin typeface="Microsoft YaHei" charset="-122"/>
                <a:ea typeface="Microsoft YaHei" charset="-122"/>
                <a:cs typeface="Microsoft YaHei" charset="-122"/>
              </a:rPr>
              <a:t>统计</a:t>
            </a:r>
            <a:endParaRPr lang="en-US" dirty="0">
              <a:latin typeface="Microsoft YaHei" charset="-122"/>
              <a:ea typeface="Microsoft YaHei" charset="-122"/>
              <a:cs typeface="Microsoft YaHei" charset="-122"/>
            </a:endParaRPr>
          </a:p>
        </p:txBody>
      </p:sp>
      <p:sp>
        <p:nvSpPr>
          <p:cNvPr id="3" name="Content Placeholder 2"/>
          <p:cNvSpPr>
            <a:spLocks noGrp="1"/>
          </p:cNvSpPr>
          <p:nvPr>
            <p:ph idx="1"/>
          </p:nvPr>
        </p:nvSpPr>
        <p:spPr/>
        <p:txBody>
          <a:bodyPr>
            <a:normAutofit/>
          </a:bodyPr>
          <a:lstStyle/>
          <a:p>
            <a:pPr marL="285750" lvl="1" indent="-285750">
              <a:lnSpc>
                <a:spcPct val="100000"/>
              </a:lnSpc>
              <a:spcBef>
                <a:spcPts val="0"/>
              </a:spcBef>
              <a:buSzTx/>
            </a:pPr>
            <a:r>
              <a:rPr lang="zh-CN" altLang="en-US" dirty="0" smtClean="0">
                <a:latin typeface="Microsoft YaHei" charset="-122"/>
                <a:ea typeface="Microsoft YaHei" charset="-122"/>
                <a:cs typeface="Microsoft YaHei" charset="-122"/>
              </a:rPr>
              <a:t>实验目的</a:t>
            </a:r>
            <a:endParaRPr lang="en-US" altLang="zh-CN" dirty="0" smtClean="0">
              <a:latin typeface="Microsoft YaHei" charset="-122"/>
              <a:ea typeface="Microsoft YaHei" charset="-122"/>
              <a:cs typeface="Microsoft YaHei" charset="-122"/>
            </a:endParaRPr>
          </a:p>
          <a:p>
            <a:pPr lvl="1"/>
            <a:r>
              <a:rPr lang="zh-CN" altLang="en-US" sz="1600" dirty="0">
                <a:latin typeface="Microsoft YaHei" charset="-122"/>
                <a:ea typeface="Microsoft YaHei" charset="-122"/>
                <a:cs typeface="Microsoft YaHei" charset="-122"/>
              </a:rPr>
              <a:t>掌握</a:t>
            </a:r>
            <a:r>
              <a:rPr lang="en-US" altLang="zh-CN" sz="1600" dirty="0">
                <a:latin typeface="Microsoft YaHei" charset="-122"/>
                <a:ea typeface="Microsoft YaHei" charset="-122"/>
                <a:cs typeface="Microsoft YaHei" charset="-122"/>
              </a:rPr>
              <a:t>Linux</a:t>
            </a:r>
            <a:r>
              <a:rPr lang="zh-CN" altLang="en-US" sz="1600" dirty="0">
                <a:latin typeface="Microsoft YaHei" charset="-122"/>
                <a:ea typeface="Microsoft YaHei" charset="-122"/>
                <a:cs typeface="Microsoft YaHei" charset="-122"/>
              </a:rPr>
              <a:t>下的多进程编程技术；</a:t>
            </a:r>
          </a:p>
          <a:p>
            <a:pPr lvl="1"/>
            <a:r>
              <a:rPr lang="zh-CN" altLang="en-US" sz="1600" dirty="0">
                <a:latin typeface="Microsoft YaHei" charset="-122"/>
                <a:ea typeface="Microsoft YaHei" charset="-122"/>
                <a:cs typeface="Microsoft YaHei" charset="-122"/>
              </a:rPr>
              <a:t>通过对进程运行轨迹的跟踪来形象化进程的概念</a:t>
            </a:r>
            <a:r>
              <a:rPr lang="zh-CN" altLang="en-US" sz="1600" dirty="0" smtClean="0">
                <a:latin typeface="Microsoft YaHei" charset="-122"/>
                <a:ea typeface="Microsoft YaHei" charset="-122"/>
                <a:cs typeface="Microsoft YaHei" charset="-122"/>
              </a:rPr>
              <a:t>；</a:t>
            </a:r>
            <a:endParaRPr lang="en-US" altLang="zh-CN" sz="1600" dirty="0" smtClean="0">
              <a:latin typeface="Microsoft YaHei" charset="-122"/>
              <a:ea typeface="Microsoft YaHei" charset="-122"/>
              <a:cs typeface="Microsoft YaHei" charset="-122"/>
            </a:endParaRPr>
          </a:p>
          <a:p>
            <a:pPr lvl="1"/>
            <a:r>
              <a:rPr lang="zh-CN" altLang="en-US" sz="1600" dirty="0" smtClean="0">
                <a:latin typeface="Microsoft YaHei" charset="-122"/>
                <a:ea typeface="Microsoft YaHei" charset="-122"/>
                <a:cs typeface="Microsoft YaHei" charset="-122"/>
              </a:rPr>
              <a:t>在</a:t>
            </a:r>
            <a:r>
              <a:rPr lang="zh-CN" altLang="en-US" sz="1600" dirty="0">
                <a:latin typeface="Microsoft YaHei" charset="-122"/>
                <a:ea typeface="Microsoft YaHei" charset="-122"/>
                <a:cs typeface="Microsoft YaHei" charset="-122"/>
              </a:rPr>
              <a:t>进程运行轨迹跟踪的基础上进行相应的数据统计，从而能对</a:t>
            </a:r>
            <a:r>
              <a:rPr lang="zh-CN" altLang="en-US" sz="1600" dirty="0" smtClean="0">
                <a:latin typeface="Microsoft YaHei" charset="-122"/>
                <a:ea typeface="Microsoft YaHei" charset="-122"/>
                <a:cs typeface="Microsoft YaHei" charset="-122"/>
              </a:rPr>
              <a:t>进程调度算法</a:t>
            </a:r>
            <a:r>
              <a:rPr lang="zh-CN" altLang="en-US" sz="1600" dirty="0">
                <a:latin typeface="Microsoft YaHei" charset="-122"/>
                <a:ea typeface="Microsoft YaHei" charset="-122"/>
                <a:cs typeface="Microsoft YaHei" charset="-122"/>
              </a:rPr>
              <a:t>进行实际的量化评价，更进一步加深</a:t>
            </a:r>
            <a:r>
              <a:rPr lang="zh-CN" altLang="en-US" sz="1600" dirty="0" smtClean="0">
                <a:latin typeface="Microsoft YaHei" charset="-122"/>
                <a:ea typeface="Microsoft YaHei" charset="-122"/>
                <a:cs typeface="Microsoft YaHei" charset="-122"/>
              </a:rPr>
              <a:t>对调度和调度算法</a:t>
            </a:r>
            <a:r>
              <a:rPr lang="zh-CN" altLang="en-US" sz="1600" dirty="0">
                <a:latin typeface="Microsoft YaHei" charset="-122"/>
                <a:ea typeface="Microsoft YaHei" charset="-122"/>
                <a:cs typeface="Microsoft YaHei" charset="-122"/>
              </a:rPr>
              <a:t>的理解，获得能在实际操作系统上</a:t>
            </a:r>
            <a:r>
              <a:rPr lang="zh-CN" altLang="en-US" sz="1600" dirty="0" smtClean="0">
                <a:latin typeface="Microsoft YaHei" charset="-122"/>
                <a:ea typeface="Microsoft YaHei" charset="-122"/>
                <a:cs typeface="Microsoft YaHei" charset="-122"/>
              </a:rPr>
              <a:t>对调度算法</a:t>
            </a:r>
            <a:r>
              <a:rPr lang="zh-CN" altLang="en-US" sz="1600" dirty="0">
                <a:latin typeface="Microsoft YaHei" charset="-122"/>
                <a:ea typeface="Microsoft YaHei" charset="-122"/>
                <a:cs typeface="Microsoft YaHei" charset="-122"/>
              </a:rPr>
              <a:t>进行实验数据对比的直接经验</a:t>
            </a:r>
            <a:r>
              <a:rPr lang="zh-CN" altLang="en-US" sz="1600" dirty="0" smtClean="0">
                <a:latin typeface="Microsoft YaHei" charset="-122"/>
                <a:ea typeface="Microsoft YaHei" charset="-122"/>
                <a:cs typeface="Microsoft YaHei" charset="-122"/>
              </a:rPr>
              <a:t>。</a:t>
            </a:r>
            <a:endParaRPr lang="en-US" altLang="zh-CN" sz="1600" dirty="0" smtClean="0">
              <a:latin typeface="Microsoft YaHei" charset="-122"/>
              <a:ea typeface="Microsoft YaHei" charset="-122"/>
              <a:cs typeface="Microsoft YaHei" charset="-122"/>
            </a:endParaRPr>
          </a:p>
          <a:p>
            <a:r>
              <a:rPr lang="zh-CN" altLang="en-US" sz="2000" dirty="0" smtClean="0">
                <a:latin typeface="Microsoft YaHei" charset="-122"/>
                <a:ea typeface="Microsoft YaHei" charset="-122"/>
                <a:cs typeface="Microsoft YaHei" charset="-122"/>
              </a:rPr>
              <a:t>实验内容</a:t>
            </a:r>
            <a:endParaRPr lang="en-US" altLang="zh-CN" sz="2000" dirty="0" smtClean="0">
              <a:latin typeface="Microsoft YaHei" charset="-122"/>
              <a:ea typeface="Microsoft YaHei" charset="-122"/>
              <a:cs typeface="Microsoft YaHei" charset="-122"/>
            </a:endParaRPr>
          </a:p>
          <a:p>
            <a:pPr lvl="1"/>
            <a:r>
              <a:rPr lang="zh-CN" altLang="en-US" sz="1600" dirty="0">
                <a:latin typeface="Microsoft YaHei" charset="-122"/>
                <a:ea typeface="Microsoft YaHei" charset="-122"/>
                <a:cs typeface="Microsoft YaHei" charset="-122"/>
              </a:rPr>
              <a:t>基于模板</a:t>
            </a:r>
            <a:r>
              <a:rPr lang="zh-CN" altLang="en-US" sz="1600" dirty="0" smtClean="0">
                <a:latin typeface="Microsoft YaHei" charset="-122"/>
                <a:ea typeface="Microsoft YaHei" charset="-122"/>
                <a:cs typeface="Microsoft YaHei" charset="-122"/>
              </a:rPr>
              <a:t>“</a:t>
            </a:r>
            <a:r>
              <a:rPr lang="en-US" altLang="zh-CN" sz="1600" dirty="0" err="1" smtClean="0">
                <a:latin typeface="Microsoft YaHei" charset="-122"/>
                <a:ea typeface="Microsoft YaHei" charset="-122"/>
                <a:cs typeface="Microsoft YaHei" charset="-122"/>
              </a:rPr>
              <a:t>process.c</a:t>
            </a:r>
            <a:r>
              <a:rPr lang="zh-CN" altLang="en-US" sz="1600" dirty="0" smtClean="0">
                <a:latin typeface="Microsoft YaHei" charset="-122"/>
                <a:ea typeface="Microsoft YaHei" charset="-122"/>
                <a:cs typeface="Microsoft YaHei" charset="-122"/>
              </a:rPr>
              <a:t>”</a:t>
            </a:r>
            <a:r>
              <a:rPr lang="zh-CN" altLang="en-US" sz="1600" dirty="0">
                <a:latin typeface="Microsoft YaHei" charset="-122"/>
                <a:ea typeface="Microsoft YaHei" charset="-122"/>
                <a:cs typeface="Microsoft YaHei" charset="-122"/>
              </a:rPr>
              <a:t>编写多进程的样本</a:t>
            </a:r>
            <a:r>
              <a:rPr lang="zh-CN" altLang="en-US" sz="1600" dirty="0" smtClean="0">
                <a:latin typeface="Microsoft YaHei" charset="-122"/>
                <a:ea typeface="Microsoft YaHei" charset="-122"/>
                <a:cs typeface="Microsoft YaHei" charset="-122"/>
              </a:rPr>
              <a:t>程序。</a:t>
            </a:r>
            <a:endParaRPr lang="en-US" altLang="zh-CN" sz="1600" dirty="0" smtClean="0">
              <a:latin typeface="Microsoft YaHei" charset="-122"/>
              <a:ea typeface="Microsoft YaHei" charset="-122"/>
              <a:cs typeface="Microsoft YaHei" charset="-122"/>
            </a:endParaRPr>
          </a:p>
          <a:p>
            <a:pPr lvl="1"/>
            <a:r>
              <a:rPr lang="zh-CN" altLang="en-US" sz="1600" dirty="0">
                <a:latin typeface="Microsoft YaHei" charset="-122"/>
                <a:ea typeface="Microsoft YaHei" charset="-122"/>
                <a:cs typeface="Microsoft YaHei" charset="-122"/>
              </a:rPr>
              <a:t>在</a:t>
            </a:r>
            <a:r>
              <a:rPr lang="en-US" altLang="zh-CN" sz="1600" dirty="0">
                <a:latin typeface="Microsoft YaHei" charset="-122"/>
                <a:ea typeface="Microsoft YaHei" charset="-122"/>
                <a:cs typeface="Microsoft YaHei" charset="-122"/>
              </a:rPr>
              <a:t>Linux 0.11</a:t>
            </a:r>
            <a:r>
              <a:rPr lang="zh-CN" altLang="en-US" sz="1600" dirty="0">
                <a:latin typeface="Microsoft YaHei" charset="-122"/>
                <a:ea typeface="Microsoft YaHei" charset="-122"/>
                <a:cs typeface="Microsoft YaHei" charset="-122"/>
              </a:rPr>
              <a:t>上实现进程运行轨迹的</a:t>
            </a:r>
            <a:r>
              <a:rPr lang="zh-CN" altLang="en-US" sz="1600" dirty="0" smtClean="0">
                <a:latin typeface="Microsoft YaHei" charset="-122"/>
                <a:ea typeface="Microsoft YaHei" charset="-122"/>
                <a:cs typeface="Microsoft YaHei" charset="-122"/>
              </a:rPr>
              <a:t>跟踪，维护</a:t>
            </a:r>
            <a:r>
              <a:rPr lang="en-US" altLang="zh-CN" sz="1600" dirty="0" err="1" smtClean="0">
                <a:latin typeface="Microsoft YaHei" charset="-122"/>
                <a:ea typeface="Microsoft YaHei" charset="-122"/>
                <a:cs typeface="Microsoft YaHei" charset="-122"/>
              </a:rPr>
              <a:t>process.log</a:t>
            </a:r>
            <a:r>
              <a:rPr lang="zh-CN" altLang="en-US" sz="1600" dirty="0" smtClean="0">
                <a:latin typeface="Microsoft YaHei" charset="-122"/>
                <a:ea typeface="Microsoft YaHei" charset="-122"/>
                <a:cs typeface="Microsoft YaHei" charset="-122"/>
              </a:rPr>
              <a:t>日志，记录操作系统的进程变化。</a:t>
            </a:r>
            <a:endParaRPr lang="en-US" altLang="zh-CN" sz="1600" dirty="0" smtClean="0">
              <a:latin typeface="Microsoft YaHei" charset="-122"/>
              <a:ea typeface="Microsoft YaHei" charset="-122"/>
              <a:cs typeface="Microsoft YaHei" charset="-122"/>
            </a:endParaRPr>
          </a:p>
          <a:p>
            <a:pPr lvl="1"/>
            <a:r>
              <a:rPr lang="zh-CN" altLang="en-US" sz="1600" dirty="0">
                <a:latin typeface="Microsoft YaHei" charset="-122"/>
                <a:ea typeface="Microsoft YaHei" charset="-122"/>
                <a:cs typeface="Microsoft YaHei" charset="-122"/>
              </a:rPr>
              <a:t>修改</a:t>
            </a:r>
            <a:r>
              <a:rPr lang="en-US" altLang="zh-CN" sz="1600" dirty="0">
                <a:latin typeface="Microsoft YaHei" charset="-122"/>
                <a:ea typeface="Microsoft YaHei" charset="-122"/>
                <a:cs typeface="Microsoft YaHei" charset="-122"/>
              </a:rPr>
              <a:t>0.11</a:t>
            </a:r>
            <a:r>
              <a:rPr lang="zh-CN" altLang="en-US" sz="1600" dirty="0" smtClean="0">
                <a:latin typeface="Microsoft YaHei" charset="-122"/>
                <a:ea typeface="Microsoft YaHei" charset="-122"/>
                <a:cs typeface="Microsoft YaHei" charset="-122"/>
              </a:rPr>
              <a:t>进程调度的</a:t>
            </a:r>
            <a:r>
              <a:rPr lang="zh-CN" altLang="en-US" sz="1600" dirty="0">
                <a:latin typeface="Microsoft YaHei" charset="-122"/>
                <a:ea typeface="Microsoft YaHei" charset="-122"/>
                <a:cs typeface="Microsoft YaHei" charset="-122"/>
              </a:rPr>
              <a:t>时间片</a:t>
            </a:r>
            <a:r>
              <a:rPr lang="zh-CN" altLang="en-US" sz="1600" dirty="0" smtClean="0">
                <a:latin typeface="Microsoft YaHei" charset="-122"/>
                <a:ea typeface="Microsoft YaHei" charset="-122"/>
                <a:cs typeface="Microsoft YaHei" charset="-122"/>
              </a:rPr>
              <a:t>，比较差异。</a:t>
            </a:r>
            <a:endParaRPr lang="zh-CN" altLang="en-US" sz="1600" dirty="0">
              <a:latin typeface="Microsoft YaHei" charset="-122"/>
              <a:ea typeface="Microsoft YaHei" charset="-122"/>
              <a:cs typeface="Microsoft YaHei" charset="-122"/>
            </a:endParaRPr>
          </a:p>
          <a:p>
            <a:pPr marL="742950" lvl="2" indent="-285750">
              <a:lnSpc>
                <a:spcPct val="100000"/>
              </a:lnSpc>
              <a:spcBef>
                <a:spcPts val="0"/>
              </a:spcBef>
              <a:buSzTx/>
            </a:pPr>
            <a:endParaRPr lang="en-US" altLang="zh-CN" sz="1600"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6370651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Microsoft YaHei" charset="-122"/>
                <a:ea typeface="Microsoft YaHei" charset="-122"/>
                <a:cs typeface="Microsoft YaHei" charset="-122"/>
              </a:rPr>
              <a:t>Lab3-</a:t>
            </a:r>
            <a:r>
              <a:rPr lang="zh-CN" altLang="en-US" b="1" dirty="0">
                <a:latin typeface="Microsoft YaHei" charset="-122"/>
                <a:ea typeface="Microsoft YaHei" charset="-122"/>
                <a:cs typeface="Microsoft YaHei" charset="-122"/>
              </a:rPr>
              <a:t>进程运行轨迹的跟踪与</a:t>
            </a:r>
            <a:r>
              <a:rPr lang="zh-CN" altLang="en-US" b="1" dirty="0" smtClean="0">
                <a:latin typeface="Microsoft YaHei" charset="-122"/>
                <a:ea typeface="Microsoft YaHei" charset="-122"/>
                <a:cs typeface="Microsoft YaHei" charset="-122"/>
              </a:rPr>
              <a:t>统计</a:t>
            </a:r>
            <a:endParaRPr lang="en-US" dirty="0">
              <a:latin typeface="Microsoft YaHei" charset="-122"/>
              <a:ea typeface="Microsoft YaHei" charset="-122"/>
              <a:cs typeface="Microsoft YaHei" charset="-122"/>
            </a:endParaRPr>
          </a:p>
        </p:txBody>
      </p:sp>
      <p:sp>
        <p:nvSpPr>
          <p:cNvPr id="3" name="Content Placeholder 2"/>
          <p:cNvSpPr>
            <a:spLocks noGrp="1"/>
          </p:cNvSpPr>
          <p:nvPr>
            <p:ph idx="1"/>
          </p:nvPr>
        </p:nvSpPr>
        <p:spPr/>
        <p:txBody>
          <a:bodyPr>
            <a:normAutofit/>
          </a:bodyPr>
          <a:lstStyle/>
          <a:p>
            <a:pPr marL="285750" lvl="1" indent="-285750">
              <a:lnSpc>
                <a:spcPct val="100000"/>
              </a:lnSpc>
              <a:spcBef>
                <a:spcPts val="0"/>
              </a:spcBef>
              <a:buSzTx/>
            </a:pPr>
            <a:r>
              <a:rPr lang="zh-CN" altLang="en-US" dirty="0" smtClean="0">
                <a:latin typeface="Microsoft YaHei" charset="-122"/>
                <a:ea typeface="Microsoft YaHei" charset="-122"/>
                <a:cs typeface="Microsoft YaHei" charset="-122"/>
              </a:rPr>
              <a:t>编写</a:t>
            </a:r>
            <a:r>
              <a:rPr lang="en-US" altLang="zh-CN" dirty="0" err="1" smtClean="0">
                <a:latin typeface="Microsoft YaHei" charset="-122"/>
                <a:ea typeface="Microsoft YaHei" charset="-122"/>
                <a:cs typeface="Microsoft YaHei" charset="-122"/>
              </a:rPr>
              <a:t>process.c</a:t>
            </a:r>
            <a:r>
              <a:rPr lang="zh-CN" altLang="en-US" dirty="0" smtClean="0">
                <a:latin typeface="Microsoft YaHei" charset="-122"/>
                <a:ea typeface="Microsoft YaHei" charset="-122"/>
                <a:cs typeface="Microsoft YaHei" charset="-122"/>
              </a:rPr>
              <a:t>文件</a:t>
            </a:r>
            <a:endParaRPr lang="en-US" altLang="zh-CN" dirty="0" smtClean="0">
              <a:latin typeface="Microsoft YaHei" charset="-122"/>
              <a:ea typeface="Microsoft YaHei" charset="-122"/>
              <a:cs typeface="Microsoft YaHei" charset="-122"/>
            </a:endParaRPr>
          </a:p>
          <a:p>
            <a:pPr marL="742950" lvl="2" indent="-285750">
              <a:lnSpc>
                <a:spcPct val="100000"/>
              </a:lnSpc>
              <a:spcBef>
                <a:spcPts val="0"/>
              </a:spcBef>
            </a:pPr>
            <a:r>
              <a:rPr lang="zh-CN" altLang="en-US" dirty="0" smtClean="0">
                <a:latin typeface="Microsoft YaHei" charset="-122"/>
                <a:ea typeface="Microsoft YaHei" charset="-122"/>
                <a:cs typeface="Microsoft YaHei" charset="-122"/>
              </a:rPr>
              <a:t>我们使用</a:t>
            </a:r>
            <a:r>
              <a:rPr lang="en-US" altLang="zh-CN" dirty="0" smtClean="0">
                <a:latin typeface="Microsoft YaHei" charset="-122"/>
                <a:ea typeface="Microsoft YaHei" charset="-122"/>
                <a:cs typeface="Microsoft YaHei" charset="-122"/>
              </a:rPr>
              <a:t>fork</a:t>
            </a:r>
            <a:r>
              <a:rPr lang="zh-CN" altLang="en-US" dirty="0" smtClean="0">
                <a:latin typeface="Microsoft YaHei" charset="-122"/>
                <a:ea typeface="Microsoft YaHei" charset="-122"/>
                <a:cs typeface="Microsoft YaHei" charset="-122"/>
              </a:rPr>
              <a:t>建立若干个不同的进程，并且设置为从</a:t>
            </a:r>
            <a:r>
              <a:rPr lang="en-US" altLang="zh-CN" dirty="0" err="1" smtClean="0">
                <a:latin typeface="Microsoft YaHei" charset="-122"/>
                <a:ea typeface="Microsoft YaHei" charset="-122"/>
                <a:cs typeface="Microsoft YaHei" charset="-122"/>
              </a:rPr>
              <a:t>cpu_bound</a:t>
            </a:r>
            <a:r>
              <a:rPr lang="zh-CN" altLang="en-US" dirty="0" smtClean="0">
                <a:latin typeface="Microsoft YaHei" charset="-122"/>
                <a:ea typeface="Microsoft YaHei" charset="-122"/>
                <a:cs typeface="Microsoft YaHei" charset="-122"/>
              </a:rPr>
              <a:t>到</a:t>
            </a:r>
            <a:r>
              <a:rPr lang="en-US" altLang="zh-CN" dirty="0" err="1" smtClean="0">
                <a:latin typeface="Microsoft YaHei" charset="-122"/>
                <a:ea typeface="Microsoft YaHei" charset="-122"/>
                <a:cs typeface="Microsoft YaHei" charset="-122"/>
              </a:rPr>
              <a:t>io_bound</a:t>
            </a:r>
            <a:r>
              <a:rPr lang="zh-CN" altLang="en-US" dirty="0" smtClean="0">
                <a:latin typeface="Microsoft YaHei" charset="-122"/>
                <a:ea typeface="Microsoft YaHei" charset="-122"/>
                <a:cs typeface="Microsoft YaHei" charset="-122"/>
              </a:rPr>
              <a:t>任务。</a:t>
            </a:r>
            <a:endParaRPr lang="en-US" altLang="zh-CN" dirty="0" smtClean="0">
              <a:latin typeface="Microsoft YaHei" charset="-122"/>
              <a:ea typeface="Microsoft YaHei" charset="-122"/>
              <a:cs typeface="Microsoft YaHei" charset="-122"/>
            </a:endParaRPr>
          </a:p>
          <a:p>
            <a:pPr marL="742950" lvl="2" indent="-285750">
              <a:lnSpc>
                <a:spcPct val="100000"/>
              </a:lnSpc>
              <a:spcBef>
                <a:spcPts val="0"/>
              </a:spcBef>
            </a:pPr>
            <a:endParaRPr lang="en-US" altLang="zh-CN" dirty="0">
              <a:latin typeface="Microsoft YaHei" charset="-122"/>
              <a:ea typeface="Microsoft YaHei" charset="-122"/>
              <a:cs typeface="Microsoft YaHei" charset="-122"/>
            </a:endParaRPr>
          </a:p>
        </p:txBody>
      </p:sp>
      <p:pic>
        <p:nvPicPr>
          <p:cNvPr id="5" name="Picture 4"/>
          <p:cNvPicPr>
            <a:picLocks noChangeAspect="1"/>
          </p:cNvPicPr>
          <p:nvPr/>
        </p:nvPicPr>
        <p:blipFill>
          <a:blip r:embed="rId2"/>
          <a:stretch>
            <a:fillRect/>
          </a:stretch>
        </p:blipFill>
        <p:spPr>
          <a:xfrm>
            <a:off x="4712057" y="2987806"/>
            <a:ext cx="3257563" cy="3650989"/>
          </a:xfrm>
          <a:prstGeom prst="rect">
            <a:avLst/>
          </a:prstGeom>
        </p:spPr>
      </p:pic>
    </p:spTree>
    <p:extLst>
      <p:ext uri="{BB962C8B-B14F-4D97-AF65-F5344CB8AC3E}">
        <p14:creationId xmlns:p14="http://schemas.microsoft.com/office/powerpoint/2010/main" val="13075722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Microsoft YaHei" charset="-122"/>
                <a:ea typeface="Microsoft YaHei" charset="-122"/>
                <a:cs typeface="Microsoft YaHei" charset="-122"/>
              </a:rPr>
              <a:t>Lab3-</a:t>
            </a:r>
            <a:r>
              <a:rPr lang="zh-CN" altLang="en-US" b="1" dirty="0">
                <a:latin typeface="Microsoft YaHei" charset="-122"/>
                <a:ea typeface="Microsoft YaHei" charset="-122"/>
                <a:cs typeface="Microsoft YaHei" charset="-122"/>
              </a:rPr>
              <a:t>进程运行轨迹的跟踪与</a:t>
            </a:r>
            <a:r>
              <a:rPr lang="zh-CN" altLang="en-US" b="1" dirty="0" smtClean="0">
                <a:latin typeface="Microsoft YaHei" charset="-122"/>
                <a:ea typeface="Microsoft YaHei" charset="-122"/>
                <a:cs typeface="Microsoft YaHei" charset="-122"/>
              </a:rPr>
              <a:t>统计</a:t>
            </a:r>
            <a:endParaRPr lang="en-US" dirty="0">
              <a:latin typeface="Microsoft YaHei" charset="-122"/>
              <a:ea typeface="Microsoft YaHei" charset="-122"/>
              <a:cs typeface="Microsoft YaHei" charset="-122"/>
            </a:endParaRPr>
          </a:p>
        </p:txBody>
      </p:sp>
      <p:sp>
        <p:nvSpPr>
          <p:cNvPr id="3" name="Content Placeholder 2"/>
          <p:cNvSpPr>
            <a:spLocks noGrp="1"/>
          </p:cNvSpPr>
          <p:nvPr>
            <p:ph idx="1"/>
          </p:nvPr>
        </p:nvSpPr>
        <p:spPr/>
        <p:txBody>
          <a:bodyPr>
            <a:normAutofit/>
          </a:bodyPr>
          <a:lstStyle/>
          <a:p>
            <a:pPr marL="285750" lvl="1" indent="-285750">
              <a:lnSpc>
                <a:spcPct val="100000"/>
              </a:lnSpc>
              <a:spcBef>
                <a:spcPts val="0"/>
              </a:spcBef>
              <a:buSzTx/>
            </a:pPr>
            <a:r>
              <a:rPr lang="zh-CN" altLang="en-US" dirty="0" smtClean="0">
                <a:latin typeface="Microsoft YaHei" charset="-122"/>
                <a:ea typeface="Microsoft YaHei" charset="-122"/>
                <a:cs typeface="Microsoft YaHei" charset="-122"/>
              </a:rPr>
              <a:t>管理</a:t>
            </a:r>
            <a:r>
              <a:rPr lang="en-US" altLang="zh-CN" dirty="0" smtClean="0">
                <a:latin typeface="Microsoft YaHei" charset="-122"/>
                <a:ea typeface="Microsoft YaHei" charset="-122"/>
                <a:cs typeface="Microsoft YaHei" charset="-122"/>
              </a:rPr>
              <a:t>log</a:t>
            </a:r>
            <a:r>
              <a:rPr lang="zh-CN" altLang="en-US" dirty="0" smtClean="0">
                <a:latin typeface="Microsoft YaHei" charset="-122"/>
                <a:ea typeface="Microsoft YaHei" charset="-122"/>
                <a:cs typeface="Microsoft YaHei" charset="-122"/>
              </a:rPr>
              <a:t>文件</a:t>
            </a:r>
            <a:r>
              <a:rPr lang="en-US" altLang="zh-CN" dirty="0" err="1" smtClean="0">
                <a:latin typeface="Microsoft YaHei" charset="-122"/>
                <a:ea typeface="Microsoft YaHei" charset="-122"/>
                <a:cs typeface="Microsoft YaHei" charset="-122"/>
              </a:rPr>
              <a:t>process.log</a:t>
            </a:r>
            <a:endParaRPr lang="en-US" altLang="zh-CN" dirty="0" smtClean="0">
              <a:latin typeface="Microsoft YaHei" charset="-122"/>
              <a:ea typeface="Microsoft YaHei" charset="-122"/>
              <a:cs typeface="Microsoft YaHei" charset="-122"/>
            </a:endParaRPr>
          </a:p>
          <a:p>
            <a:pPr marL="742950" lvl="2" indent="-285750">
              <a:lnSpc>
                <a:spcPct val="100000"/>
              </a:lnSpc>
              <a:spcBef>
                <a:spcPts val="0"/>
              </a:spcBef>
              <a:buSzTx/>
            </a:pPr>
            <a:r>
              <a:rPr lang="zh-CN" altLang="en-US" dirty="0">
                <a:latin typeface="Microsoft YaHei" charset="-122"/>
                <a:ea typeface="Microsoft YaHei" charset="-122"/>
                <a:cs typeface="Microsoft YaHei" charset="-122"/>
              </a:rPr>
              <a:t>在操作系统初始化之后就打开</a:t>
            </a:r>
            <a:r>
              <a:rPr lang="en-US" altLang="zh-CN" dirty="0" err="1">
                <a:latin typeface="Microsoft YaHei" charset="-122"/>
                <a:ea typeface="Microsoft YaHei" charset="-122"/>
                <a:cs typeface="Microsoft YaHei" charset="-122"/>
              </a:rPr>
              <a:t>var</a:t>
            </a:r>
            <a:r>
              <a:rPr lang="en-US" altLang="zh-CN" dirty="0">
                <a:latin typeface="Microsoft YaHei" charset="-122"/>
                <a:ea typeface="Microsoft YaHei" charset="-122"/>
                <a:cs typeface="Microsoft YaHei" charset="-122"/>
              </a:rPr>
              <a:t>/</a:t>
            </a:r>
            <a:r>
              <a:rPr lang="en-US" altLang="zh-CN" dirty="0" err="1">
                <a:latin typeface="Microsoft YaHei" charset="-122"/>
                <a:ea typeface="Microsoft YaHei" charset="-122"/>
                <a:cs typeface="Microsoft YaHei" charset="-122"/>
              </a:rPr>
              <a:t>process.log</a:t>
            </a:r>
            <a:r>
              <a:rPr lang="zh-CN" altLang="en-US" dirty="0">
                <a:latin typeface="Microsoft YaHei" charset="-122"/>
                <a:ea typeface="Microsoft YaHei" charset="-122"/>
                <a:cs typeface="Microsoft YaHei" charset="-122"/>
              </a:rPr>
              <a:t>文件</a:t>
            </a:r>
            <a:r>
              <a:rPr lang="en-US" altLang="zh-CN" dirty="0">
                <a:latin typeface="Microsoft YaHei" charset="-122"/>
                <a:ea typeface="Microsoft YaHei" charset="-122"/>
                <a:cs typeface="Microsoft YaHei" charset="-122"/>
              </a:rPr>
              <a:t>.</a:t>
            </a:r>
            <a:endParaRPr lang="en-US" altLang="zh-CN" dirty="0" smtClean="0">
              <a:latin typeface="Microsoft YaHei" charset="-122"/>
              <a:ea typeface="Microsoft YaHei" charset="-122"/>
              <a:cs typeface="Microsoft YaHei" charset="-122"/>
            </a:endParaRPr>
          </a:p>
        </p:txBody>
      </p:sp>
      <p:pic>
        <p:nvPicPr>
          <p:cNvPr id="4" name="Picture 3"/>
          <p:cNvPicPr>
            <a:picLocks noChangeAspect="1"/>
          </p:cNvPicPr>
          <p:nvPr/>
        </p:nvPicPr>
        <p:blipFill>
          <a:blip r:embed="rId2"/>
          <a:stretch>
            <a:fillRect/>
          </a:stretch>
        </p:blipFill>
        <p:spPr>
          <a:xfrm>
            <a:off x="1627775" y="3336559"/>
            <a:ext cx="5612269" cy="1367570"/>
          </a:xfrm>
          <a:prstGeom prst="rect">
            <a:avLst/>
          </a:prstGeom>
        </p:spPr>
      </p:pic>
    </p:spTree>
    <p:extLst>
      <p:ext uri="{BB962C8B-B14F-4D97-AF65-F5344CB8AC3E}">
        <p14:creationId xmlns:p14="http://schemas.microsoft.com/office/powerpoint/2010/main" val="20560453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Microsoft YaHei" charset="-122"/>
                <a:ea typeface="Microsoft YaHei" charset="-122"/>
                <a:cs typeface="Microsoft YaHei" charset="-122"/>
              </a:rPr>
              <a:t>Lab3-</a:t>
            </a:r>
            <a:r>
              <a:rPr lang="zh-CN" altLang="en-US" b="1" dirty="0">
                <a:latin typeface="Microsoft YaHei" charset="-122"/>
                <a:ea typeface="Microsoft YaHei" charset="-122"/>
                <a:cs typeface="Microsoft YaHei" charset="-122"/>
              </a:rPr>
              <a:t>进程运行轨迹的跟踪与</a:t>
            </a:r>
            <a:r>
              <a:rPr lang="zh-CN" altLang="en-US" b="1" dirty="0" smtClean="0">
                <a:latin typeface="Microsoft YaHei" charset="-122"/>
                <a:ea typeface="Microsoft YaHei" charset="-122"/>
                <a:cs typeface="Microsoft YaHei" charset="-122"/>
              </a:rPr>
              <a:t>统计</a:t>
            </a:r>
            <a:endParaRPr lang="en-US" dirty="0">
              <a:latin typeface="Microsoft YaHei" charset="-122"/>
              <a:ea typeface="Microsoft YaHei" charset="-122"/>
              <a:cs typeface="Microsoft YaHei" charset="-122"/>
            </a:endParaRPr>
          </a:p>
        </p:txBody>
      </p:sp>
      <p:sp>
        <p:nvSpPr>
          <p:cNvPr id="3" name="Content Placeholder 2"/>
          <p:cNvSpPr>
            <a:spLocks noGrp="1"/>
          </p:cNvSpPr>
          <p:nvPr>
            <p:ph idx="1"/>
          </p:nvPr>
        </p:nvSpPr>
        <p:spPr/>
        <p:txBody>
          <a:bodyPr>
            <a:normAutofit/>
          </a:bodyPr>
          <a:lstStyle/>
          <a:p>
            <a:pPr marL="285750" lvl="1" indent="-285750">
              <a:lnSpc>
                <a:spcPct val="100000"/>
              </a:lnSpc>
              <a:spcBef>
                <a:spcPts val="0"/>
              </a:spcBef>
              <a:buSzTx/>
            </a:pPr>
            <a:r>
              <a:rPr lang="zh-CN" altLang="en-US" dirty="0" smtClean="0">
                <a:latin typeface="Microsoft YaHei" charset="-122"/>
                <a:ea typeface="Microsoft YaHei" charset="-122"/>
                <a:cs typeface="Microsoft YaHei" charset="-122"/>
              </a:rPr>
              <a:t>管理</a:t>
            </a:r>
            <a:r>
              <a:rPr lang="en-US" altLang="zh-CN" dirty="0" smtClean="0">
                <a:latin typeface="Microsoft YaHei" charset="-122"/>
                <a:ea typeface="Microsoft YaHei" charset="-122"/>
                <a:cs typeface="Microsoft YaHei" charset="-122"/>
              </a:rPr>
              <a:t>log</a:t>
            </a:r>
            <a:r>
              <a:rPr lang="zh-CN" altLang="en-US" dirty="0" smtClean="0">
                <a:latin typeface="Microsoft YaHei" charset="-122"/>
                <a:ea typeface="Microsoft YaHei" charset="-122"/>
                <a:cs typeface="Microsoft YaHei" charset="-122"/>
              </a:rPr>
              <a:t>文件</a:t>
            </a:r>
            <a:r>
              <a:rPr lang="en-US" altLang="zh-CN" dirty="0" err="1" smtClean="0">
                <a:latin typeface="Microsoft YaHei" charset="-122"/>
                <a:ea typeface="Microsoft YaHei" charset="-122"/>
                <a:cs typeface="Microsoft YaHei" charset="-122"/>
              </a:rPr>
              <a:t>process.log</a:t>
            </a:r>
            <a:endParaRPr lang="en-US" altLang="zh-CN" dirty="0" smtClean="0">
              <a:latin typeface="Microsoft YaHei" charset="-122"/>
              <a:ea typeface="Microsoft YaHei" charset="-122"/>
              <a:cs typeface="Microsoft YaHei" charset="-122"/>
            </a:endParaRPr>
          </a:p>
          <a:p>
            <a:pPr marL="742950" lvl="2" indent="-285750">
              <a:lnSpc>
                <a:spcPct val="100000"/>
              </a:lnSpc>
              <a:spcBef>
                <a:spcPts val="0"/>
              </a:spcBef>
              <a:buSzTx/>
            </a:pPr>
            <a:r>
              <a:rPr lang="zh-CN" altLang="en-US" dirty="0" smtClean="0">
                <a:latin typeface="Microsoft YaHei" charset="-122"/>
                <a:ea typeface="Microsoft YaHei" charset="-122"/>
                <a:cs typeface="Microsoft YaHei" charset="-122"/>
              </a:rPr>
              <a:t>处理不同进程间写文件时需要重新创建文件描述符的问题：在</a:t>
            </a:r>
            <a:r>
              <a:rPr lang="en-US" altLang="zh-CN" dirty="0" err="1" smtClean="0">
                <a:latin typeface="Microsoft YaHei" charset="-122"/>
                <a:ea typeface="Microsoft YaHei" charset="-122"/>
                <a:cs typeface="Microsoft YaHei" charset="-122"/>
              </a:rPr>
              <a:t>printk</a:t>
            </a:r>
            <a:r>
              <a:rPr lang="en-US" altLang="zh-CN" dirty="0" smtClean="0">
                <a:latin typeface="Microsoft YaHei" charset="-122"/>
                <a:ea typeface="Microsoft YaHei" charset="-122"/>
                <a:cs typeface="Microsoft YaHei" charset="-122"/>
              </a:rPr>
              <a:t>()</a:t>
            </a:r>
            <a:r>
              <a:rPr lang="zh-CN" altLang="en-US" dirty="0" smtClean="0">
                <a:latin typeface="Microsoft YaHei" charset="-122"/>
                <a:ea typeface="Microsoft YaHei" charset="-122"/>
                <a:cs typeface="Microsoft YaHei" charset="-122"/>
              </a:rPr>
              <a:t>中新建一个</a:t>
            </a:r>
            <a:r>
              <a:rPr lang="en-US" altLang="zh-CN" dirty="0" err="1" smtClean="0">
                <a:latin typeface="Microsoft YaHei" charset="-122"/>
                <a:ea typeface="Microsoft YaHei" charset="-122"/>
                <a:cs typeface="Microsoft YaHei" charset="-122"/>
              </a:rPr>
              <a:t>fprintk</a:t>
            </a:r>
            <a:r>
              <a:rPr lang="en-US" altLang="zh-CN" dirty="0" smtClean="0">
                <a:latin typeface="Microsoft YaHei" charset="-122"/>
                <a:ea typeface="Microsoft YaHei" charset="-122"/>
                <a:cs typeface="Microsoft YaHei" charset="-122"/>
              </a:rPr>
              <a:t>()</a:t>
            </a:r>
            <a:r>
              <a:rPr lang="zh-CN" altLang="en-US" dirty="0" smtClean="0">
                <a:latin typeface="Microsoft YaHei" charset="-122"/>
                <a:ea typeface="Microsoft YaHei" charset="-122"/>
                <a:cs typeface="Microsoft YaHei" charset="-122"/>
              </a:rPr>
              <a:t>函数。</a:t>
            </a:r>
            <a:endParaRPr lang="en-US" altLang="zh-CN" dirty="0">
              <a:latin typeface="Microsoft YaHei" charset="-122"/>
              <a:ea typeface="Microsoft YaHei" charset="-122"/>
              <a:cs typeface="Microsoft YaHei" charset="-122"/>
            </a:endParaRPr>
          </a:p>
          <a:p>
            <a:pPr marL="742950" lvl="2" indent="-285750">
              <a:lnSpc>
                <a:spcPct val="100000"/>
              </a:lnSpc>
              <a:spcBef>
                <a:spcPts val="0"/>
              </a:spcBef>
              <a:buSzTx/>
            </a:pPr>
            <a:endParaRPr lang="en-US" altLang="zh-CN" dirty="0" smtClean="0">
              <a:latin typeface="Microsoft YaHei" charset="-122"/>
              <a:ea typeface="Microsoft YaHei" charset="-122"/>
              <a:cs typeface="Microsoft YaHei" charset="-122"/>
            </a:endParaRPr>
          </a:p>
        </p:txBody>
      </p:sp>
      <p:pic>
        <p:nvPicPr>
          <p:cNvPr id="5" name="Picture 4"/>
          <p:cNvPicPr>
            <a:picLocks noChangeAspect="1"/>
          </p:cNvPicPr>
          <p:nvPr/>
        </p:nvPicPr>
        <p:blipFill>
          <a:blip r:embed="rId2"/>
          <a:stretch>
            <a:fillRect/>
          </a:stretch>
        </p:blipFill>
        <p:spPr>
          <a:xfrm>
            <a:off x="1524870" y="3522945"/>
            <a:ext cx="6341475" cy="2673221"/>
          </a:xfrm>
          <a:prstGeom prst="rect">
            <a:avLst/>
          </a:prstGeom>
        </p:spPr>
      </p:pic>
    </p:spTree>
    <p:extLst>
      <p:ext uri="{BB962C8B-B14F-4D97-AF65-F5344CB8AC3E}">
        <p14:creationId xmlns:p14="http://schemas.microsoft.com/office/powerpoint/2010/main" val="14454090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Microsoft YaHei" charset="-122"/>
                <a:ea typeface="Microsoft YaHei" charset="-122"/>
                <a:cs typeface="Microsoft YaHei" charset="-122"/>
              </a:rPr>
              <a:t>Lab3-</a:t>
            </a:r>
            <a:r>
              <a:rPr lang="zh-CN" altLang="en-US" b="1" dirty="0">
                <a:latin typeface="Microsoft YaHei" charset="-122"/>
                <a:ea typeface="Microsoft YaHei" charset="-122"/>
                <a:cs typeface="Microsoft YaHei" charset="-122"/>
              </a:rPr>
              <a:t>进程运行轨迹的跟踪与</a:t>
            </a:r>
            <a:r>
              <a:rPr lang="zh-CN" altLang="en-US" b="1" dirty="0" smtClean="0">
                <a:latin typeface="Microsoft YaHei" charset="-122"/>
                <a:ea typeface="Microsoft YaHei" charset="-122"/>
                <a:cs typeface="Microsoft YaHei" charset="-122"/>
              </a:rPr>
              <a:t>统计</a:t>
            </a:r>
            <a:endParaRPr lang="en-US" dirty="0">
              <a:latin typeface="Microsoft YaHei" charset="-122"/>
              <a:ea typeface="Microsoft YaHei" charset="-122"/>
              <a:cs typeface="Microsoft YaHei" charset="-122"/>
            </a:endParaRPr>
          </a:p>
        </p:txBody>
      </p:sp>
      <p:sp>
        <p:nvSpPr>
          <p:cNvPr id="3" name="Content Placeholder 2"/>
          <p:cNvSpPr>
            <a:spLocks noGrp="1"/>
          </p:cNvSpPr>
          <p:nvPr>
            <p:ph idx="1"/>
          </p:nvPr>
        </p:nvSpPr>
        <p:spPr/>
        <p:txBody>
          <a:bodyPr>
            <a:normAutofit/>
          </a:bodyPr>
          <a:lstStyle/>
          <a:p>
            <a:pPr marL="285750" lvl="1" indent="-285750">
              <a:lnSpc>
                <a:spcPct val="100000"/>
              </a:lnSpc>
              <a:spcBef>
                <a:spcPts val="0"/>
              </a:spcBef>
              <a:buSzTx/>
            </a:pPr>
            <a:r>
              <a:rPr lang="zh-CN" altLang="en-US" dirty="0" smtClean="0">
                <a:latin typeface="Microsoft YaHei" charset="-122"/>
                <a:ea typeface="Microsoft YaHei" charset="-122"/>
                <a:cs typeface="Microsoft YaHei" charset="-122"/>
              </a:rPr>
              <a:t>一些变量：</a:t>
            </a:r>
            <a:endParaRPr lang="en-US" altLang="zh-CN" dirty="0" smtClean="0">
              <a:latin typeface="Microsoft YaHei" charset="-122"/>
              <a:ea typeface="Microsoft YaHei" charset="-122"/>
              <a:cs typeface="Microsoft YaHei" charset="-122"/>
            </a:endParaRPr>
          </a:p>
          <a:p>
            <a:pPr marL="742950" lvl="2" indent="-285750">
              <a:lnSpc>
                <a:spcPct val="100000"/>
              </a:lnSpc>
              <a:spcBef>
                <a:spcPts val="0"/>
              </a:spcBef>
              <a:buSzTx/>
            </a:pPr>
            <a:r>
              <a:rPr lang="zh-CN" altLang="en-US" dirty="0" smtClean="0">
                <a:latin typeface="Microsoft YaHei" charset="-122"/>
                <a:ea typeface="Microsoft YaHei" charset="-122"/>
                <a:cs typeface="Microsoft YaHei" charset="-122"/>
              </a:rPr>
              <a:t>（</a:t>
            </a:r>
            <a:r>
              <a:rPr lang="en-US" dirty="0">
                <a:latin typeface="Microsoft YaHei" charset="-122"/>
                <a:ea typeface="Microsoft YaHei" charset="-122"/>
                <a:cs typeface="Microsoft YaHei" charset="-122"/>
              </a:rPr>
              <a:t>kernel/</a:t>
            </a:r>
            <a:r>
              <a:rPr lang="en-US" dirty="0" err="1">
                <a:latin typeface="Microsoft YaHei" charset="-122"/>
                <a:ea typeface="Microsoft YaHei" charset="-122"/>
                <a:cs typeface="Microsoft YaHei" charset="-122"/>
              </a:rPr>
              <a:t>sched.c</a:t>
            </a:r>
            <a:r>
              <a:rPr lang="zh-CN" altLang="en-US" dirty="0" smtClean="0">
                <a:latin typeface="Microsoft YaHei" charset="-122"/>
                <a:ea typeface="Microsoft YaHei" charset="-122"/>
                <a:cs typeface="Microsoft YaHei" charset="-122"/>
              </a:rPr>
              <a:t>）</a:t>
            </a:r>
            <a:r>
              <a:rPr lang="en-US" dirty="0" smtClean="0">
                <a:latin typeface="Microsoft YaHei" charset="-122"/>
                <a:ea typeface="Microsoft YaHei" charset="-122"/>
                <a:cs typeface="Microsoft YaHei" charset="-122"/>
              </a:rPr>
              <a:t>jiffies</a:t>
            </a:r>
            <a:r>
              <a:rPr lang="zh-CN" altLang="en-US" dirty="0" smtClean="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记录了从开机到当前时间的时钟中断发生</a:t>
            </a:r>
            <a:r>
              <a:rPr lang="zh-CN" altLang="en-US" dirty="0" smtClean="0">
                <a:latin typeface="Microsoft YaHei" charset="-122"/>
                <a:ea typeface="Microsoft YaHei" charset="-122"/>
                <a:cs typeface="Microsoft YaHei" charset="-122"/>
              </a:rPr>
              <a:t>次数。</a:t>
            </a:r>
            <a:endParaRPr lang="en-US" altLang="zh-CN" dirty="0" smtClean="0">
              <a:latin typeface="Microsoft YaHei" charset="-122"/>
              <a:ea typeface="Microsoft YaHei" charset="-122"/>
              <a:cs typeface="Microsoft YaHei" charset="-122"/>
            </a:endParaRPr>
          </a:p>
          <a:p>
            <a:pPr marL="742950" lvl="2" indent="-285750">
              <a:lnSpc>
                <a:spcPct val="100000"/>
              </a:lnSpc>
              <a:spcBef>
                <a:spcPts val="0"/>
              </a:spcBef>
              <a:buSzTx/>
            </a:pPr>
            <a:r>
              <a:rPr lang="en-US" altLang="zh-CN" dirty="0" smtClean="0">
                <a:latin typeface="Microsoft YaHei" charset="-122"/>
                <a:ea typeface="Microsoft YaHei" charset="-122"/>
                <a:cs typeface="Microsoft YaHei" charset="-122"/>
              </a:rPr>
              <a:t>(</a:t>
            </a:r>
            <a:r>
              <a:rPr lang="en-US" dirty="0">
                <a:latin typeface="Microsoft YaHei" charset="-122"/>
                <a:ea typeface="Microsoft YaHei" charset="-122"/>
                <a:cs typeface="Microsoft YaHei" charset="-122"/>
              </a:rPr>
              <a:t>kernel/</a:t>
            </a:r>
            <a:r>
              <a:rPr lang="en-US" dirty="0" err="1">
                <a:latin typeface="Microsoft YaHei" charset="-122"/>
                <a:ea typeface="Microsoft YaHei" charset="-122"/>
                <a:cs typeface="Microsoft YaHei" charset="-122"/>
              </a:rPr>
              <a:t>sched.c</a:t>
            </a:r>
            <a:r>
              <a:rPr lang="en-US" altLang="zh-CN" dirty="0" smtClean="0">
                <a:latin typeface="Microsoft YaHei" charset="-122"/>
                <a:ea typeface="Microsoft YaHei" charset="-122"/>
                <a:cs typeface="Microsoft YaHei" charset="-122"/>
              </a:rPr>
              <a:t>)</a:t>
            </a:r>
            <a:r>
              <a:rPr lang="zh-CN" altLang="en-US" dirty="0" smtClean="0">
                <a:latin typeface="Microsoft YaHei" charset="-122"/>
                <a:ea typeface="Microsoft YaHei" charset="-122"/>
                <a:cs typeface="Microsoft YaHei" charset="-122"/>
              </a:rPr>
              <a:t> </a:t>
            </a:r>
            <a:r>
              <a:rPr lang="en-US" dirty="0" smtClean="0">
                <a:latin typeface="Microsoft YaHei" charset="-122"/>
                <a:ea typeface="Microsoft YaHei" charset="-122"/>
                <a:cs typeface="Microsoft YaHei" charset="-122"/>
              </a:rPr>
              <a:t>LATCH</a:t>
            </a:r>
            <a:r>
              <a:rPr lang="zh-CN" altLang="en-US" dirty="0" smtClean="0">
                <a:latin typeface="Microsoft YaHei" charset="-122"/>
                <a:ea typeface="Microsoft YaHei" charset="-122"/>
                <a:cs typeface="Microsoft YaHei" charset="-122"/>
              </a:rPr>
              <a:t>，</a:t>
            </a:r>
            <a:r>
              <a:rPr lang="en-US" altLang="zh-CN" dirty="0">
                <a:latin typeface="Microsoft YaHei" charset="-122"/>
                <a:ea typeface="Microsoft YaHei" charset="-122"/>
                <a:cs typeface="Microsoft YaHei" charset="-122"/>
              </a:rPr>
              <a:t>PC</a:t>
            </a:r>
            <a:r>
              <a:rPr lang="zh-CN" altLang="en-US" dirty="0">
                <a:latin typeface="Microsoft YaHei" charset="-122"/>
                <a:ea typeface="Microsoft YaHei" charset="-122"/>
                <a:cs typeface="Microsoft YaHei" charset="-122"/>
              </a:rPr>
              <a:t>机</a:t>
            </a:r>
            <a:r>
              <a:rPr lang="en-US" altLang="zh-CN" dirty="0">
                <a:latin typeface="Microsoft YaHei" charset="-122"/>
                <a:ea typeface="Microsoft YaHei" charset="-122"/>
                <a:cs typeface="Microsoft YaHei" charset="-122"/>
              </a:rPr>
              <a:t>8253</a:t>
            </a:r>
            <a:r>
              <a:rPr lang="zh-CN" altLang="en-US" dirty="0">
                <a:latin typeface="Microsoft YaHei" charset="-122"/>
                <a:ea typeface="Microsoft YaHei" charset="-122"/>
                <a:cs typeface="Microsoft YaHei" charset="-122"/>
              </a:rPr>
              <a:t>定时芯片的输入时钟频率为</a:t>
            </a:r>
            <a:r>
              <a:rPr lang="en-US" altLang="zh-CN" dirty="0">
                <a:latin typeface="Microsoft YaHei" charset="-122"/>
                <a:ea typeface="Microsoft YaHei" charset="-122"/>
                <a:cs typeface="Microsoft YaHei" charset="-122"/>
              </a:rPr>
              <a:t>1.193180MHz</a:t>
            </a:r>
            <a:r>
              <a:rPr lang="zh-CN" altLang="en-US" dirty="0">
                <a:latin typeface="Microsoft YaHei" charset="-122"/>
                <a:ea typeface="Microsoft YaHei" charset="-122"/>
                <a:cs typeface="Microsoft YaHei" charset="-122"/>
              </a:rPr>
              <a:t>，即</a:t>
            </a:r>
            <a:r>
              <a:rPr lang="en-US" altLang="zh-CN" dirty="0">
                <a:latin typeface="Microsoft YaHei" charset="-122"/>
                <a:ea typeface="Microsoft YaHei" charset="-122"/>
                <a:cs typeface="Microsoft YaHei" charset="-122"/>
              </a:rPr>
              <a:t>1193180/</a:t>
            </a:r>
            <a:r>
              <a:rPr lang="zh-CN" altLang="en-US" dirty="0">
                <a:latin typeface="Microsoft YaHei" charset="-122"/>
                <a:ea typeface="Microsoft YaHei" charset="-122"/>
                <a:cs typeface="Microsoft YaHei" charset="-122"/>
              </a:rPr>
              <a:t>每秒</a:t>
            </a:r>
            <a:endParaRPr lang="en-US" dirty="0" smtClean="0">
              <a:latin typeface="Microsoft YaHei" charset="-122"/>
              <a:ea typeface="Microsoft YaHei" charset="-122"/>
              <a:cs typeface="Microsoft YaHei" charset="-122"/>
            </a:endParaRPr>
          </a:p>
          <a:p>
            <a:pPr marL="742950" lvl="2" indent="-285750">
              <a:lnSpc>
                <a:spcPct val="100000"/>
              </a:lnSpc>
              <a:spcBef>
                <a:spcPts val="0"/>
              </a:spcBef>
              <a:buSzTx/>
            </a:pPr>
            <a:r>
              <a:rPr lang="en-US" altLang="zh-CN" dirty="0" smtClean="0">
                <a:latin typeface="Microsoft YaHei" charset="-122"/>
                <a:ea typeface="Microsoft YaHei" charset="-122"/>
                <a:cs typeface="Microsoft YaHei" charset="-122"/>
              </a:rPr>
              <a:t>(</a:t>
            </a:r>
            <a:r>
              <a:rPr lang="en-US" dirty="0">
                <a:latin typeface="Microsoft YaHei" charset="-122"/>
                <a:ea typeface="Microsoft YaHei" charset="-122"/>
                <a:cs typeface="Microsoft YaHei" charset="-122"/>
              </a:rPr>
              <a:t>include/</a:t>
            </a:r>
            <a:r>
              <a:rPr lang="en-US" dirty="0" err="1">
                <a:latin typeface="Microsoft YaHei" charset="-122"/>
                <a:ea typeface="Microsoft YaHei" charset="-122"/>
                <a:cs typeface="Microsoft YaHei" charset="-122"/>
              </a:rPr>
              <a:t>linux</a:t>
            </a:r>
            <a:r>
              <a:rPr lang="en-US" dirty="0">
                <a:latin typeface="Microsoft YaHei" charset="-122"/>
                <a:ea typeface="Microsoft YaHei" charset="-122"/>
                <a:cs typeface="Microsoft YaHei" charset="-122"/>
              </a:rPr>
              <a:t>/</a:t>
            </a:r>
            <a:r>
              <a:rPr lang="en-US" dirty="0" err="1">
                <a:latin typeface="Microsoft YaHei" charset="-122"/>
                <a:ea typeface="Microsoft YaHei" charset="-122"/>
                <a:cs typeface="Microsoft YaHei" charset="-122"/>
              </a:rPr>
              <a:t>sched.h</a:t>
            </a:r>
            <a:r>
              <a:rPr lang="en-US" altLang="zh-CN" dirty="0" smtClean="0">
                <a:latin typeface="Microsoft YaHei" charset="-122"/>
                <a:ea typeface="Microsoft YaHei" charset="-122"/>
                <a:cs typeface="Microsoft YaHei" charset="-122"/>
              </a:rPr>
              <a:t>)</a:t>
            </a:r>
            <a:r>
              <a:rPr lang="zh-CN" altLang="en-US" dirty="0" smtClean="0">
                <a:latin typeface="Microsoft YaHei" charset="-122"/>
                <a:ea typeface="Microsoft YaHei" charset="-122"/>
                <a:cs typeface="Microsoft YaHei" charset="-122"/>
              </a:rPr>
              <a:t> </a:t>
            </a:r>
            <a:r>
              <a:rPr lang="en-US" dirty="0" smtClean="0">
                <a:latin typeface="Microsoft YaHei" charset="-122"/>
                <a:ea typeface="Microsoft YaHei" charset="-122"/>
                <a:cs typeface="Microsoft YaHei" charset="-122"/>
              </a:rPr>
              <a:t>HZ</a:t>
            </a:r>
            <a:r>
              <a:rPr lang="zh-CN" altLang="en-US" dirty="0" smtClean="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每</a:t>
            </a:r>
            <a:r>
              <a:rPr lang="en-US" altLang="zh-CN" dirty="0">
                <a:latin typeface="Microsoft YaHei" charset="-122"/>
                <a:ea typeface="Microsoft YaHei" charset="-122"/>
                <a:cs typeface="Microsoft YaHei" charset="-122"/>
              </a:rPr>
              <a:t>1/100</a:t>
            </a:r>
            <a:r>
              <a:rPr lang="zh-CN" altLang="en-US" dirty="0">
                <a:latin typeface="Microsoft YaHei" charset="-122"/>
                <a:ea typeface="Microsoft YaHei" charset="-122"/>
                <a:cs typeface="Microsoft YaHei" charset="-122"/>
              </a:rPr>
              <a:t>秒（</a:t>
            </a:r>
            <a:r>
              <a:rPr lang="en-US" altLang="zh-CN" dirty="0">
                <a:latin typeface="Microsoft YaHei" charset="-122"/>
                <a:ea typeface="Microsoft YaHei" charset="-122"/>
                <a:cs typeface="Microsoft YaHei" charset="-122"/>
              </a:rPr>
              <a:t>10ms</a:t>
            </a:r>
            <a:r>
              <a:rPr lang="zh-CN" altLang="en-US" dirty="0">
                <a:latin typeface="Microsoft YaHei" charset="-122"/>
                <a:ea typeface="Microsoft YaHei" charset="-122"/>
                <a:cs typeface="Microsoft YaHei" charset="-122"/>
              </a:rPr>
              <a:t>）产生一次时钟</a:t>
            </a:r>
            <a:r>
              <a:rPr lang="zh-CN" altLang="en-US" dirty="0" smtClean="0">
                <a:latin typeface="Microsoft YaHei" charset="-122"/>
                <a:ea typeface="Microsoft YaHei" charset="-122"/>
                <a:cs typeface="Microsoft YaHei" charset="-122"/>
              </a:rPr>
              <a:t>中断。</a:t>
            </a:r>
            <a:endParaRPr lang="en-US" altLang="zh-CN" dirty="0" smtClean="0">
              <a:latin typeface="Microsoft YaHei" charset="-122"/>
              <a:ea typeface="Microsoft YaHei" charset="-122"/>
              <a:cs typeface="Microsoft YaHei" charset="-122"/>
            </a:endParaRPr>
          </a:p>
          <a:p>
            <a:pPr marL="1200150" lvl="3" indent="-285750">
              <a:lnSpc>
                <a:spcPct val="100000"/>
              </a:lnSpc>
              <a:spcBef>
                <a:spcPts val="0"/>
              </a:spcBef>
              <a:buSzTx/>
            </a:pPr>
            <a:endParaRPr lang="en-US"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2837724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Microsoft YaHei" charset="-122"/>
                <a:ea typeface="Microsoft YaHei" charset="-122"/>
                <a:cs typeface="Microsoft YaHei" charset="-122"/>
              </a:rPr>
              <a:t>Lab3-</a:t>
            </a:r>
            <a:r>
              <a:rPr lang="zh-CN" altLang="en-US" b="1" dirty="0">
                <a:latin typeface="Microsoft YaHei" charset="-122"/>
                <a:ea typeface="Microsoft YaHei" charset="-122"/>
                <a:cs typeface="Microsoft YaHei" charset="-122"/>
              </a:rPr>
              <a:t>进程运行轨迹的跟踪与</a:t>
            </a:r>
            <a:r>
              <a:rPr lang="zh-CN" altLang="en-US" b="1" dirty="0" smtClean="0">
                <a:latin typeface="Microsoft YaHei" charset="-122"/>
                <a:ea typeface="Microsoft YaHei" charset="-122"/>
                <a:cs typeface="Microsoft YaHei" charset="-122"/>
              </a:rPr>
              <a:t>统计</a:t>
            </a:r>
            <a:endParaRPr lang="en-US" dirty="0">
              <a:latin typeface="Microsoft YaHei" charset="-122"/>
              <a:ea typeface="Microsoft YaHei" charset="-122"/>
              <a:cs typeface="Microsoft YaHei" charset="-122"/>
            </a:endParaRPr>
          </a:p>
        </p:txBody>
      </p:sp>
      <p:sp>
        <p:nvSpPr>
          <p:cNvPr id="3" name="Content Placeholder 2"/>
          <p:cNvSpPr>
            <a:spLocks noGrp="1"/>
          </p:cNvSpPr>
          <p:nvPr>
            <p:ph idx="1"/>
          </p:nvPr>
        </p:nvSpPr>
        <p:spPr/>
        <p:txBody>
          <a:bodyPr>
            <a:normAutofit/>
          </a:bodyPr>
          <a:lstStyle/>
          <a:p>
            <a:pPr marL="285750" lvl="1" indent="-285750">
              <a:lnSpc>
                <a:spcPct val="100000"/>
              </a:lnSpc>
              <a:spcBef>
                <a:spcPts val="0"/>
              </a:spcBef>
              <a:buSzTx/>
            </a:pPr>
            <a:r>
              <a:rPr lang="zh-CN" altLang="en-US" dirty="0" smtClean="0">
                <a:latin typeface="Microsoft YaHei" charset="-122"/>
                <a:ea typeface="Microsoft YaHei" charset="-122"/>
                <a:cs typeface="Microsoft YaHei" charset="-122"/>
              </a:rPr>
              <a:t>寻找状态转移的结点</a:t>
            </a:r>
            <a:endParaRPr lang="en-US" altLang="zh-CN" b="1" dirty="0">
              <a:latin typeface="Microsoft YaHei" charset="-122"/>
              <a:ea typeface="Microsoft YaHei" charset="-122"/>
              <a:cs typeface="Microsoft YaHei" charset="-122"/>
            </a:endParaRPr>
          </a:p>
          <a:p>
            <a:pPr marL="742950" lvl="2" indent="-285750">
              <a:lnSpc>
                <a:spcPct val="100000"/>
              </a:lnSpc>
              <a:spcBef>
                <a:spcPts val="0"/>
              </a:spcBef>
              <a:buSzTx/>
            </a:pPr>
            <a:r>
              <a:rPr lang="en-US" dirty="0" smtClean="0">
                <a:latin typeface="Microsoft YaHei" charset="-122"/>
                <a:ea typeface="Microsoft YaHei" charset="-122"/>
                <a:cs typeface="Microsoft YaHei" charset="-122"/>
              </a:rPr>
              <a:t>在</a:t>
            </a:r>
            <a:r>
              <a:rPr lang="zh-CN" altLang="en-US" dirty="0" smtClean="0">
                <a:latin typeface="Microsoft YaHei" charset="-122"/>
                <a:ea typeface="Microsoft YaHei" charset="-122"/>
                <a:cs typeface="Microsoft YaHei" charset="-122"/>
              </a:rPr>
              <a:t>（</a:t>
            </a:r>
            <a:r>
              <a:rPr lang="en-US" dirty="0">
                <a:latin typeface="Microsoft YaHei" charset="-122"/>
                <a:ea typeface="Microsoft YaHei" charset="-122"/>
                <a:cs typeface="Microsoft YaHei" charset="-122"/>
              </a:rPr>
              <a:t> kernel/</a:t>
            </a:r>
            <a:r>
              <a:rPr lang="en-US" dirty="0" err="1">
                <a:latin typeface="Microsoft YaHei" charset="-122"/>
                <a:ea typeface="Microsoft YaHei" charset="-122"/>
                <a:cs typeface="Microsoft YaHei" charset="-122"/>
              </a:rPr>
              <a:t>fork.c</a:t>
            </a:r>
            <a:r>
              <a:rPr lang="en-US" dirty="0">
                <a:latin typeface="Microsoft YaHei" charset="-122"/>
                <a:ea typeface="Microsoft YaHei" charset="-122"/>
                <a:cs typeface="Microsoft YaHei" charset="-122"/>
              </a:rPr>
              <a:t> </a:t>
            </a:r>
            <a:r>
              <a:rPr lang="zh-CN" altLang="en-US" dirty="0" smtClean="0">
                <a:latin typeface="Microsoft YaHei" charset="-122"/>
                <a:ea typeface="Microsoft YaHei" charset="-122"/>
                <a:cs typeface="Microsoft YaHei" charset="-122"/>
              </a:rPr>
              <a:t>）</a:t>
            </a:r>
            <a:r>
              <a:rPr lang="en-US" dirty="0" err="1" smtClean="0">
                <a:latin typeface="Microsoft YaHei" charset="-122"/>
                <a:ea typeface="Microsoft YaHei" charset="-122"/>
                <a:cs typeface="Microsoft YaHei" charset="-122"/>
              </a:rPr>
              <a:t>copy_process</a:t>
            </a:r>
            <a:r>
              <a:rPr lang="en-US" dirty="0">
                <a:latin typeface="Microsoft YaHei" charset="-122"/>
                <a:ea typeface="Microsoft YaHei" charset="-122"/>
                <a:cs typeface="Microsoft YaHei" charset="-122"/>
              </a:rPr>
              <a:t>()</a:t>
            </a:r>
            <a:r>
              <a:rPr lang="en-US" dirty="0" smtClean="0">
                <a:latin typeface="Microsoft YaHei" charset="-122"/>
                <a:ea typeface="Microsoft YaHei" charset="-122"/>
                <a:cs typeface="Microsoft YaHei" charset="-122"/>
              </a:rPr>
              <a:t>中</a:t>
            </a:r>
            <a:r>
              <a:rPr lang="zh-CN" altLang="en-US" dirty="0" smtClean="0">
                <a:latin typeface="Microsoft YaHei" charset="-122"/>
                <a:ea typeface="Microsoft YaHei" charset="-122"/>
                <a:cs typeface="Microsoft YaHei" charset="-122"/>
              </a:rPr>
              <a:t>植入</a:t>
            </a:r>
            <a:r>
              <a:rPr lang="en-US" dirty="0" smtClean="0">
                <a:latin typeface="Microsoft YaHei" charset="-122"/>
                <a:ea typeface="Microsoft YaHei" charset="-122"/>
                <a:cs typeface="Microsoft YaHei" charset="-122"/>
              </a:rPr>
              <a:t>输出语句</a:t>
            </a:r>
          </a:p>
          <a:p>
            <a:pPr marL="1200150" lvl="3" indent="-285750">
              <a:lnSpc>
                <a:spcPct val="100000"/>
              </a:lnSpc>
              <a:spcBef>
                <a:spcPts val="0"/>
              </a:spcBef>
              <a:buSzTx/>
            </a:pPr>
            <a:r>
              <a:rPr lang="en-US" altLang="zh-CN" dirty="0">
                <a:latin typeface="Microsoft YaHei" charset="-122"/>
                <a:ea typeface="Microsoft YaHei" charset="-122"/>
                <a:cs typeface="Microsoft YaHei" charset="-122"/>
              </a:rPr>
              <a:t>p-&gt;</a:t>
            </a:r>
            <a:r>
              <a:rPr lang="en-US" altLang="zh-CN" dirty="0" err="1">
                <a:latin typeface="Microsoft YaHei" charset="-122"/>
                <a:ea typeface="Microsoft YaHei" charset="-122"/>
                <a:cs typeface="Microsoft YaHei" charset="-122"/>
              </a:rPr>
              <a:t>start_time</a:t>
            </a:r>
            <a:r>
              <a:rPr lang="en-US" altLang="zh-CN" dirty="0">
                <a:latin typeface="Microsoft YaHei" charset="-122"/>
                <a:ea typeface="Microsoft YaHei" charset="-122"/>
                <a:cs typeface="Microsoft YaHei" charset="-122"/>
              </a:rPr>
              <a:t> = jiffies; </a:t>
            </a:r>
            <a:r>
              <a:rPr lang="zh-CN" altLang="en-US" dirty="0" smtClean="0">
                <a:latin typeface="Microsoft YaHei" charset="-122"/>
                <a:ea typeface="Microsoft YaHei" charset="-122"/>
                <a:cs typeface="Microsoft YaHei" charset="-122"/>
              </a:rPr>
              <a:t> </a:t>
            </a:r>
            <a:r>
              <a:rPr lang="en-US" altLang="zh-CN" dirty="0" smtClean="0">
                <a:latin typeface="Microsoft YaHei" charset="-122"/>
                <a:ea typeface="Microsoft YaHei" charset="-122"/>
                <a:cs typeface="Microsoft YaHei" charset="-122"/>
              </a:rPr>
              <a:t>//</a:t>
            </a:r>
            <a:r>
              <a:rPr lang="zh-CN" altLang="en-US" dirty="0" smtClean="0">
                <a:latin typeface="Microsoft YaHei" charset="-122"/>
                <a:ea typeface="Microsoft YaHei" charset="-122"/>
                <a:cs typeface="Microsoft YaHei" charset="-122"/>
              </a:rPr>
              <a:t>在此处插入</a:t>
            </a:r>
            <a:r>
              <a:rPr lang="en-US" altLang="zh-CN" dirty="0" smtClean="0">
                <a:latin typeface="Microsoft YaHei" charset="-122"/>
                <a:ea typeface="Microsoft YaHei" charset="-122"/>
                <a:cs typeface="Microsoft YaHei" charset="-122"/>
              </a:rPr>
              <a:t>N</a:t>
            </a:r>
            <a:r>
              <a:rPr lang="zh-CN" altLang="en-US" dirty="0" smtClean="0">
                <a:latin typeface="Microsoft YaHei" charset="-122"/>
                <a:ea typeface="Microsoft YaHei" charset="-122"/>
                <a:cs typeface="Microsoft YaHei" charset="-122"/>
              </a:rPr>
              <a:t>进程的输出</a:t>
            </a:r>
            <a:endParaRPr lang="en-US" altLang="zh-CN" dirty="0" smtClean="0">
              <a:latin typeface="Microsoft YaHei" charset="-122"/>
              <a:ea typeface="Microsoft YaHei" charset="-122"/>
              <a:cs typeface="Microsoft YaHei" charset="-122"/>
            </a:endParaRPr>
          </a:p>
          <a:p>
            <a:pPr marL="1200150" lvl="3" indent="-285750">
              <a:lnSpc>
                <a:spcPct val="100000"/>
              </a:lnSpc>
              <a:spcBef>
                <a:spcPts val="0"/>
              </a:spcBef>
              <a:buSzTx/>
            </a:pPr>
            <a:r>
              <a:rPr lang="en-US" altLang="zh-CN" dirty="0" smtClean="0">
                <a:latin typeface="Microsoft YaHei" charset="-122"/>
                <a:ea typeface="Microsoft YaHei" charset="-122"/>
                <a:cs typeface="Microsoft YaHei" charset="-122"/>
              </a:rPr>
              <a:t>p-</a:t>
            </a:r>
            <a:r>
              <a:rPr lang="en-US" altLang="zh-CN" dirty="0">
                <a:latin typeface="Microsoft YaHei" charset="-122"/>
                <a:ea typeface="Microsoft YaHei" charset="-122"/>
                <a:cs typeface="Microsoft YaHei" charset="-122"/>
              </a:rPr>
              <a:t>&gt;state = TASK_RUNNING</a:t>
            </a:r>
            <a:r>
              <a:rPr lang="en-US" altLang="zh-CN" dirty="0" smtClean="0">
                <a:latin typeface="Microsoft YaHei" charset="-122"/>
                <a:ea typeface="Microsoft YaHei" charset="-122"/>
                <a:cs typeface="Microsoft YaHei" charset="-122"/>
              </a:rPr>
              <a:t>;</a:t>
            </a:r>
            <a:r>
              <a:rPr lang="zh-CN" altLang="en-US" dirty="0" smtClean="0">
                <a:latin typeface="Microsoft YaHei" charset="-122"/>
                <a:ea typeface="Microsoft YaHei" charset="-122"/>
                <a:cs typeface="Microsoft YaHei" charset="-122"/>
              </a:rPr>
              <a:t> </a:t>
            </a:r>
            <a:r>
              <a:rPr lang="en-US" altLang="zh-CN" dirty="0" smtClean="0">
                <a:latin typeface="Microsoft YaHei" charset="-122"/>
                <a:ea typeface="Microsoft YaHei" charset="-122"/>
                <a:cs typeface="Microsoft YaHei" charset="-122"/>
              </a:rPr>
              <a:t>//</a:t>
            </a:r>
            <a:r>
              <a:rPr lang="zh-CN" altLang="en-US" dirty="0" smtClean="0">
                <a:latin typeface="Microsoft YaHei" charset="-122"/>
                <a:ea typeface="Microsoft YaHei" charset="-122"/>
                <a:cs typeface="Microsoft YaHei" charset="-122"/>
              </a:rPr>
              <a:t>在此处插入进程到</a:t>
            </a:r>
            <a:r>
              <a:rPr lang="en-US" altLang="zh-CN" dirty="0" smtClean="0">
                <a:latin typeface="Microsoft YaHei" charset="-122"/>
                <a:ea typeface="Microsoft YaHei" charset="-122"/>
                <a:cs typeface="Microsoft YaHei" charset="-122"/>
              </a:rPr>
              <a:t>J</a:t>
            </a:r>
            <a:r>
              <a:rPr lang="zh-CN" altLang="en-US" dirty="0" smtClean="0">
                <a:latin typeface="Microsoft YaHei" charset="-122"/>
                <a:ea typeface="Microsoft YaHei" charset="-122"/>
                <a:cs typeface="Microsoft YaHei" charset="-122"/>
              </a:rPr>
              <a:t>状态的输出</a:t>
            </a:r>
            <a:endParaRPr lang="en-US" altLang="zh-CN" dirty="0" smtClean="0">
              <a:latin typeface="Microsoft YaHei" charset="-122"/>
              <a:ea typeface="Microsoft YaHei" charset="-122"/>
              <a:cs typeface="Microsoft YaHei" charset="-122"/>
            </a:endParaRPr>
          </a:p>
          <a:p>
            <a:pPr marL="1200150" lvl="3" indent="-285750">
              <a:lnSpc>
                <a:spcPct val="100000"/>
              </a:lnSpc>
              <a:spcBef>
                <a:spcPts val="0"/>
              </a:spcBef>
              <a:buSzTx/>
            </a:pPr>
            <a:endParaRPr lang="en-US" altLang="zh-CN" dirty="0">
              <a:latin typeface="Microsoft YaHei" charset="-122"/>
              <a:ea typeface="Microsoft YaHei" charset="-122"/>
              <a:cs typeface="Microsoft YaHei" charset="-122"/>
            </a:endParaRPr>
          </a:p>
          <a:p>
            <a:pPr marL="1200150" lvl="3" indent="-285750">
              <a:lnSpc>
                <a:spcPct val="100000"/>
              </a:lnSpc>
              <a:spcBef>
                <a:spcPts val="0"/>
              </a:spcBef>
              <a:buSzTx/>
            </a:pPr>
            <a:endParaRPr lang="en-US" altLang="zh-CN" dirty="0" smtClean="0">
              <a:latin typeface="Microsoft YaHei" charset="-122"/>
              <a:ea typeface="Microsoft YaHei" charset="-122"/>
              <a:cs typeface="Microsoft YaHei" charset="-122"/>
            </a:endParaRPr>
          </a:p>
        </p:txBody>
      </p:sp>
      <p:pic>
        <p:nvPicPr>
          <p:cNvPr id="5" name="Picture 4"/>
          <p:cNvPicPr>
            <a:picLocks noChangeAspect="1"/>
          </p:cNvPicPr>
          <p:nvPr/>
        </p:nvPicPr>
        <p:blipFill>
          <a:blip r:embed="rId2"/>
          <a:stretch>
            <a:fillRect/>
          </a:stretch>
        </p:blipFill>
        <p:spPr>
          <a:xfrm>
            <a:off x="2151084" y="3571935"/>
            <a:ext cx="5549061" cy="896818"/>
          </a:xfrm>
          <a:prstGeom prst="rect">
            <a:avLst/>
          </a:prstGeom>
        </p:spPr>
      </p:pic>
      <p:pic>
        <p:nvPicPr>
          <p:cNvPr id="6" name="Picture 5"/>
          <p:cNvPicPr>
            <a:picLocks noChangeAspect="1"/>
          </p:cNvPicPr>
          <p:nvPr/>
        </p:nvPicPr>
        <p:blipFill>
          <a:blip r:embed="rId3"/>
          <a:stretch>
            <a:fillRect/>
          </a:stretch>
        </p:blipFill>
        <p:spPr>
          <a:xfrm>
            <a:off x="2151083" y="4827911"/>
            <a:ext cx="5549061" cy="604131"/>
          </a:xfrm>
          <a:prstGeom prst="rect">
            <a:avLst/>
          </a:prstGeom>
        </p:spPr>
      </p:pic>
    </p:spTree>
    <p:extLst>
      <p:ext uri="{BB962C8B-B14F-4D97-AF65-F5344CB8AC3E}">
        <p14:creationId xmlns:p14="http://schemas.microsoft.com/office/powerpoint/2010/main" val="17822515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Microsoft YaHei" charset="-122"/>
                <a:ea typeface="Microsoft YaHei" charset="-122"/>
                <a:cs typeface="Microsoft YaHei" charset="-122"/>
              </a:rPr>
              <a:t>Lab3-</a:t>
            </a:r>
            <a:r>
              <a:rPr lang="zh-CN" altLang="en-US" b="1" dirty="0">
                <a:latin typeface="Microsoft YaHei" charset="-122"/>
                <a:ea typeface="Microsoft YaHei" charset="-122"/>
                <a:cs typeface="Microsoft YaHei" charset="-122"/>
              </a:rPr>
              <a:t>进程运行轨迹的跟踪与</a:t>
            </a:r>
            <a:r>
              <a:rPr lang="zh-CN" altLang="en-US" b="1" dirty="0" smtClean="0">
                <a:latin typeface="Microsoft YaHei" charset="-122"/>
                <a:ea typeface="Microsoft YaHei" charset="-122"/>
                <a:cs typeface="Microsoft YaHei" charset="-122"/>
              </a:rPr>
              <a:t>统计</a:t>
            </a:r>
            <a:endParaRPr lang="en-US" dirty="0">
              <a:latin typeface="Microsoft YaHei" charset="-122"/>
              <a:ea typeface="Microsoft YaHei" charset="-122"/>
              <a:cs typeface="Microsoft YaHei" charset="-122"/>
            </a:endParaRPr>
          </a:p>
        </p:txBody>
      </p:sp>
      <p:sp>
        <p:nvSpPr>
          <p:cNvPr id="3" name="Content Placeholder 2"/>
          <p:cNvSpPr>
            <a:spLocks noGrp="1"/>
          </p:cNvSpPr>
          <p:nvPr>
            <p:ph idx="1"/>
          </p:nvPr>
        </p:nvSpPr>
        <p:spPr/>
        <p:txBody>
          <a:bodyPr>
            <a:normAutofit lnSpcReduction="10000"/>
          </a:bodyPr>
          <a:lstStyle/>
          <a:p>
            <a:pPr marL="285750" lvl="1" indent="-285750">
              <a:lnSpc>
                <a:spcPct val="100000"/>
              </a:lnSpc>
              <a:spcBef>
                <a:spcPts val="0"/>
              </a:spcBef>
              <a:buSzTx/>
            </a:pPr>
            <a:r>
              <a:rPr lang="zh-CN" altLang="en-US" dirty="0" smtClean="0">
                <a:latin typeface="Microsoft YaHei" charset="-122"/>
                <a:ea typeface="Microsoft YaHei" charset="-122"/>
                <a:cs typeface="Microsoft YaHei" charset="-122"/>
              </a:rPr>
              <a:t>寻找状态转移的结点</a:t>
            </a:r>
            <a:endParaRPr lang="en-US" altLang="zh-CN" b="1" dirty="0">
              <a:latin typeface="Microsoft YaHei" charset="-122"/>
              <a:ea typeface="Microsoft YaHei" charset="-122"/>
              <a:cs typeface="Microsoft YaHei" charset="-122"/>
            </a:endParaRPr>
          </a:p>
          <a:p>
            <a:pPr marL="742950" lvl="2" indent="-285750">
              <a:lnSpc>
                <a:spcPct val="100000"/>
              </a:lnSpc>
              <a:spcBef>
                <a:spcPts val="0"/>
              </a:spcBef>
              <a:buSzTx/>
            </a:pPr>
            <a:r>
              <a:rPr lang="en-US" dirty="0" smtClean="0">
                <a:latin typeface="Microsoft YaHei" charset="-122"/>
                <a:ea typeface="Microsoft YaHei" charset="-122"/>
                <a:cs typeface="Microsoft YaHei" charset="-122"/>
              </a:rPr>
              <a:t>在</a:t>
            </a:r>
            <a:r>
              <a:rPr lang="zh-CN" altLang="en-US" dirty="0" smtClean="0">
                <a:latin typeface="Microsoft YaHei" charset="-122"/>
                <a:ea typeface="Microsoft YaHei" charset="-122"/>
                <a:cs typeface="Microsoft YaHei" charset="-122"/>
              </a:rPr>
              <a:t>（</a:t>
            </a:r>
            <a:r>
              <a:rPr lang="en-US" dirty="0">
                <a:latin typeface="Microsoft YaHei" charset="-122"/>
                <a:ea typeface="Microsoft YaHei" charset="-122"/>
                <a:cs typeface="Microsoft YaHei" charset="-122"/>
              </a:rPr>
              <a:t> </a:t>
            </a:r>
            <a:r>
              <a:rPr lang="en-US" dirty="0" smtClean="0">
                <a:latin typeface="Microsoft YaHei" charset="-122"/>
                <a:ea typeface="Microsoft YaHei" charset="-122"/>
                <a:cs typeface="Microsoft YaHei" charset="-122"/>
              </a:rPr>
              <a:t>kernel/</a:t>
            </a:r>
            <a:r>
              <a:rPr lang="en-US" altLang="zh-CN" dirty="0" err="1" smtClean="0">
                <a:latin typeface="Microsoft YaHei" charset="-122"/>
                <a:ea typeface="Microsoft YaHei" charset="-122"/>
                <a:cs typeface="Microsoft YaHei" charset="-122"/>
              </a:rPr>
              <a:t>sched</a:t>
            </a:r>
            <a:r>
              <a:rPr lang="en-US" dirty="0" err="1" smtClean="0">
                <a:latin typeface="Microsoft YaHei" charset="-122"/>
                <a:ea typeface="Microsoft YaHei" charset="-122"/>
                <a:cs typeface="Microsoft YaHei" charset="-122"/>
              </a:rPr>
              <a:t>.c</a:t>
            </a:r>
            <a:r>
              <a:rPr lang="en-US" dirty="0" smtClean="0">
                <a:latin typeface="Microsoft YaHei" charset="-122"/>
                <a:ea typeface="Microsoft YaHei" charset="-122"/>
                <a:cs typeface="Microsoft YaHei" charset="-122"/>
              </a:rPr>
              <a:t> </a:t>
            </a:r>
            <a:r>
              <a:rPr lang="zh-CN" altLang="en-US" dirty="0" smtClean="0">
                <a:latin typeface="Microsoft YaHei" charset="-122"/>
                <a:ea typeface="Microsoft YaHei" charset="-122"/>
                <a:cs typeface="Microsoft YaHei" charset="-122"/>
              </a:rPr>
              <a:t>）</a:t>
            </a:r>
            <a:r>
              <a:rPr lang="en-US" dirty="0">
                <a:latin typeface="Microsoft YaHei" charset="-122"/>
                <a:ea typeface="Microsoft YaHei" charset="-122"/>
                <a:cs typeface="Microsoft YaHei" charset="-122"/>
              </a:rPr>
              <a:t> </a:t>
            </a:r>
            <a:r>
              <a:rPr lang="en-US" dirty="0" err="1">
                <a:latin typeface="Microsoft YaHei" charset="-122"/>
                <a:ea typeface="Microsoft YaHei" charset="-122"/>
                <a:cs typeface="Microsoft YaHei" charset="-122"/>
              </a:rPr>
              <a:t>sleep_on</a:t>
            </a:r>
            <a:r>
              <a:rPr lang="en-US" dirty="0">
                <a:latin typeface="Microsoft YaHei" charset="-122"/>
                <a:ea typeface="Microsoft YaHei" charset="-122"/>
                <a:cs typeface="Microsoft YaHei" charset="-122"/>
              </a:rPr>
              <a:t>()</a:t>
            </a:r>
            <a:r>
              <a:rPr lang="en-US" dirty="0" err="1">
                <a:latin typeface="Microsoft YaHei" charset="-122"/>
                <a:ea typeface="Microsoft YaHei" charset="-122"/>
                <a:cs typeface="Microsoft YaHei" charset="-122"/>
              </a:rPr>
              <a:t>和interruptible_sleep_on</a:t>
            </a:r>
            <a:r>
              <a:rPr lang="en-US" dirty="0" smtClean="0">
                <a:latin typeface="Microsoft YaHei" charset="-122"/>
                <a:ea typeface="Microsoft YaHei" charset="-122"/>
                <a:cs typeface="Microsoft YaHei" charset="-122"/>
              </a:rPr>
              <a:t>()</a:t>
            </a:r>
            <a:r>
              <a:rPr lang="zh-CN" altLang="en-US" dirty="0" smtClean="0">
                <a:latin typeface="Microsoft YaHei" charset="-122"/>
                <a:ea typeface="Microsoft YaHei" charset="-122"/>
                <a:cs typeface="Microsoft YaHei" charset="-122"/>
              </a:rPr>
              <a:t> </a:t>
            </a:r>
            <a:r>
              <a:rPr lang="en-US" dirty="0" smtClean="0">
                <a:latin typeface="Microsoft YaHei" charset="-122"/>
                <a:ea typeface="Microsoft YaHei" charset="-122"/>
                <a:cs typeface="Microsoft YaHei" charset="-122"/>
              </a:rPr>
              <a:t>让当前进程进入睡眠状态</a:t>
            </a:r>
          </a:p>
          <a:p>
            <a:pPr marL="1200150" lvl="3" indent="-285750">
              <a:lnSpc>
                <a:spcPct val="100000"/>
              </a:lnSpc>
              <a:spcBef>
                <a:spcPts val="0"/>
              </a:spcBef>
              <a:buSzTx/>
            </a:pPr>
            <a:r>
              <a:rPr lang="zh-CN" altLang="en-US" dirty="0" smtClean="0">
                <a:latin typeface="Microsoft YaHei" charset="-122"/>
                <a:ea typeface="Microsoft YaHei" charset="-122"/>
                <a:cs typeface="Microsoft YaHei" charset="-122"/>
              </a:rPr>
              <a:t>查询函数中等待和就绪状态的标志：</a:t>
            </a:r>
            <a:r>
              <a:rPr lang="en-US" altLang="zh-CN" dirty="0" smtClean="0">
                <a:latin typeface="Microsoft YaHei" charset="-122"/>
                <a:ea typeface="Microsoft YaHei" charset="-122"/>
                <a:cs typeface="Microsoft YaHei" charset="-122"/>
              </a:rPr>
              <a:t>p-&gt;state</a:t>
            </a:r>
          </a:p>
          <a:p>
            <a:pPr marL="1657350" lvl="4" indent="-285750">
              <a:lnSpc>
                <a:spcPct val="100000"/>
              </a:lnSpc>
              <a:spcBef>
                <a:spcPts val="0"/>
              </a:spcBef>
              <a:buSzTx/>
            </a:pPr>
            <a:r>
              <a:rPr lang="en-US" dirty="0" err="1">
                <a:latin typeface="Microsoft YaHei" charset="-122"/>
                <a:ea typeface="Microsoft YaHei" charset="-122"/>
                <a:cs typeface="Microsoft YaHei" charset="-122"/>
              </a:rPr>
              <a:t>sleep_on</a:t>
            </a:r>
            <a:r>
              <a:rPr lang="en-US" dirty="0" smtClean="0">
                <a:latin typeface="Microsoft YaHei" charset="-122"/>
                <a:ea typeface="Microsoft YaHei" charset="-122"/>
                <a:cs typeface="Microsoft YaHei" charset="-122"/>
              </a:rPr>
              <a:t>()</a:t>
            </a:r>
          </a:p>
          <a:p>
            <a:pPr marL="1657350" lvl="4" indent="-285750">
              <a:lnSpc>
                <a:spcPct val="100000"/>
              </a:lnSpc>
              <a:spcBef>
                <a:spcPts val="0"/>
              </a:spcBef>
              <a:buSzTx/>
            </a:pPr>
            <a:r>
              <a:rPr lang="en-US" dirty="0" err="1">
                <a:latin typeface="Microsoft YaHei" charset="-122"/>
                <a:ea typeface="Microsoft YaHei" charset="-122"/>
                <a:cs typeface="Microsoft YaHei" charset="-122"/>
              </a:rPr>
              <a:t>interruptible_sleep_on</a:t>
            </a:r>
            <a:r>
              <a:rPr lang="en-US" dirty="0" smtClean="0">
                <a:latin typeface="Microsoft YaHei" charset="-122"/>
                <a:ea typeface="Microsoft YaHei" charset="-122"/>
                <a:cs typeface="Microsoft YaHei" charset="-122"/>
              </a:rPr>
              <a:t>()</a:t>
            </a:r>
          </a:p>
          <a:p>
            <a:pPr marL="1657350" lvl="4" indent="-285750">
              <a:lnSpc>
                <a:spcPct val="100000"/>
              </a:lnSpc>
              <a:spcBef>
                <a:spcPts val="0"/>
              </a:spcBef>
              <a:buSzTx/>
            </a:pPr>
            <a:r>
              <a:rPr lang="en-US" altLang="zh-CN" dirty="0" err="1" smtClean="0">
                <a:latin typeface="Microsoft YaHei" charset="-122"/>
                <a:ea typeface="Microsoft YaHei" charset="-122"/>
                <a:cs typeface="Microsoft YaHei" charset="-122"/>
              </a:rPr>
              <a:t>sys_pause</a:t>
            </a:r>
            <a:r>
              <a:rPr lang="en-US" altLang="zh-CN" dirty="0" smtClean="0">
                <a:latin typeface="Microsoft YaHei" charset="-122"/>
                <a:ea typeface="Microsoft YaHei" charset="-122"/>
                <a:cs typeface="Microsoft YaHei" charset="-122"/>
              </a:rPr>
              <a:t>()</a:t>
            </a:r>
            <a:r>
              <a:rPr lang="zh-CN" altLang="en-US" dirty="0" smtClean="0">
                <a:latin typeface="Microsoft YaHei" charset="-122"/>
                <a:ea typeface="Microsoft YaHei" charset="-122"/>
                <a:cs typeface="Microsoft YaHei" charset="-122"/>
              </a:rPr>
              <a:t> </a:t>
            </a:r>
            <a:endParaRPr lang="en-US" altLang="zh-CN" dirty="0" smtClean="0">
              <a:latin typeface="Microsoft YaHei" charset="-122"/>
              <a:ea typeface="Microsoft YaHei" charset="-122"/>
              <a:cs typeface="Microsoft YaHei" charset="-122"/>
            </a:endParaRPr>
          </a:p>
          <a:p>
            <a:pPr marL="1657350" lvl="4" indent="-285750">
              <a:lnSpc>
                <a:spcPct val="100000"/>
              </a:lnSpc>
              <a:spcBef>
                <a:spcPts val="0"/>
              </a:spcBef>
              <a:buSzTx/>
            </a:pPr>
            <a:r>
              <a:rPr lang="en-US" altLang="zh-CN" dirty="0" err="1" smtClean="0">
                <a:latin typeface="Microsoft YaHei" charset="-122"/>
                <a:ea typeface="Microsoft YaHei" charset="-122"/>
                <a:cs typeface="Microsoft YaHei" charset="-122"/>
              </a:rPr>
              <a:t>interruptible_sleep_on</a:t>
            </a:r>
            <a:r>
              <a:rPr lang="en-US" altLang="zh-CN" dirty="0" smtClean="0">
                <a:latin typeface="Microsoft YaHei" charset="-122"/>
                <a:ea typeface="Microsoft YaHei" charset="-122"/>
                <a:cs typeface="Microsoft YaHei" charset="-122"/>
              </a:rPr>
              <a:t>()</a:t>
            </a:r>
          </a:p>
          <a:p>
            <a:pPr marL="1657350" lvl="4" indent="-285750">
              <a:lnSpc>
                <a:spcPct val="100000"/>
              </a:lnSpc>
              <a:spcBef>
                <a:spcPts val="0"/>
              </a:spcBef>
              <a:buSzTx/>
            </a:pPr>
            <a:r>
              <a:rPr lang="en-US" altLang="zh-CN" dirty="0" err="1" smtClean="0">
                <a:latin typeface="Microsoft YaHei" charset="-122"/>
                <a:ea typeface="Microsoft YaHei" charset="-122"/>
                <a:cs typeface="Microsoft YaHei" charset="-122"/>
              </a:rPr>
              <a:t>wake_up</a:t>
            </a:r>
            <a:r>
              <a:rPr lang="en-US" altLang="zh-CN" dirty="0" smtClean="0">
                <a:latin typeface="Microsoft YaHei" charset="-122"/>
                <a:ea typeface="Microsoft YaHei" charset="-122"/>
                <a:cs typeface="Microsoft YaHei" charset="-122"/>
              </a:rPr>
              <a:t>()</a:t>
            </a:r>
          </a:p>
          <a:p>
            <a:pPr marL="1657350" lvl="4" indent="-285750">
              <a:lnSpc>
                <a:spcPct val="100000"/>
              </a:lnSpc>
              <a:spcBef>
                <a:spcPts val="0"/>
              </a:spcBef>
              <a:buSzTx/>
            </a:pPr>
            <a:r>
              <a:rPr lang="en-US" altLang="zh-CN" dirty="0" smtClean="0">
                <a:latin typeface="Microsoft YaHei" charset="-122"/>
                <a:ea typeface="Microsoft YaHei" charset="-122"/>
                <a:cs typeface="Microsoft YaHei" charset="-122"/>
              </a:rPr>
              <a:t>schedule()</a:t>
            </a:r>
          </a:p>
          <a:p>
            <a:pPr marL="742950" lvl="2" indent="-285750">
              <a:lnSpc>
                <a:spcPct val="100000"/>
              </a:lnSpc>
              <a:spcBef>
                <a:spcPts val="0"/>
              </a:spcBef>
              <a:buSzTx/>
            </a:pPr>
            <a:endParaRPr lang="en-US" altLang="zh-CN" dirty="0">
              <a:latin typeface="Microsoft YaHei" charset="-122"/>
              <a:ea typeface="Microsoft YaHei" charset="-122"/>
              <a:cs typeface="Microsoft YaHei" charset="-122"/>
            </a:endParaRPr>
          </a:p>
          <a:p>
            <a:pPr marL="742950" lvl="2" indent="-285750">
              <a:lnSpc>
                <a:spcPct val="100000"/>
              </a:lnSpc>
              <a:spcBef>
                <a:spcPts val="0"/>
              </a:spcBef>
              <a:buSzTx/>
            </a:pPr>
            <a:r>
              <a:rPr lang="en-US" altLang="zh-CN" sz="1700" dirty="0">
                <a:latin typeface="Microsoft YaHei" charset="-122"/>
                <a:ea typeface="Microsoft YaHei" charset="-122"/>
                <a:cs typeface="Microsoft YaHei" charset="-122"/>
              </a:rPr>
              <a:t>schedule()</a:t>
            </a:r>
            <a:r>
              <a:rPr lang="zh-CN" altLang="en-US" sz="1700" dirty="0">
                <a:latin typeface="Microsoft YaHei" charset="-122"/>
                <a:ea typeface="Microsoft YaHei" charset="-122"/>
                <a:cs typeface="Microsoft YaHei" charset="-122"/>
              </a:rPr>
              <a:t>找到的</a:t>
            </a:r>
            <a:r>
              <a:rPr lang="en-US" altLang="zh-CN" sz="1700" dirty="0">
                <a:latin typeface="Microsoft YaHei" charset="-122"/>
                <a:ea typeface="Microsoft YaHei" charset="-122"/>
                <a:cs typeface="Microsoft YaHei" charset="-122"/>
              </a:rPr>
              <a:t>next</a:t>
            </a:r>
            <a:r>
              <a:rPr lang="zh-CN" altLang="en-US" sz="1700" dirty="0">
                <a:latin typeface="Microsoft YaHei" charset="-122"/>
                <a:ea typeface="Microsoft YaHei" charset="-122"/>
                <a:cs typeface="Microsoft YaHei" charset="-122"/>
              </a:rPr>
              <a:t>进程是接下来要运行的进程（注意，一定要分析清楚</a:t>
            </a:r>
            <a:r>
              <a:rPr lang="en-US" altLang="zh-CN" sz="1700" dirty="0">
                <a:latin typeface="Microsoft YaHei" charset="-122"/>
                <a:ea typeface="Microsoft YaHei" charset="-122"/>
                <a:cs typeface="Microsoft YaHei" charset="-122"/>
              </a:rPr>
              <a:t>next</a:t>
            </a:r>
            <a:r>
              <a:rPr lang="zh-CN" altLang="en-US" sz="1700" dirty="0">
                <a:latin typeface="Microsoft YaHei" charset="-122"/>
                <a:ea typeface="Microsoft YaHei" charset="-122"/>
                <a:cs typeface="Microsoft YaHei" charset="-122"/>
              </a:rPr>
              <a:t>是什么）。如果</a:t>
            </a:r>
            <a:r>
              <a:rPr lang="en-US" altLang="zh-CN" sz="1700" dirty="0">
                <a:latin typeface="Microsoft YaHei" charset="-122"/>
                <a:ea typeface="Microsoft YaHei" charset="-122"/>
                <a:cs typeface="Microsoft YaHei" charset="-122"/>
              </a:rPr>
              <a:t>next</a:t>
            </a:r>
            <a:r>
              <a:rPr lang="zh-CN" altLang="en-US" sz="1700" dirty="0">
                <a:latin typeface="Microsoft YaHei" charset="-122"/>
                <a:ea typeface="Microsoft YaHei" charset="-122"/>
                <a:cs typeface="Microsoft YaHei" charset="-122"/>
              </a:rPr>
              <a:t>恰好是当前正处于运行态的进程，</a:t>
            </a:r>
            <a:r>
              <a:rPr lang="en-US" altLang="zh-CN" sz="1700" dirty="0" err="1">
                <a:latin typeface="Microsoft YaHei" charset="-122"/>
                <a:ea typeface="Microsoft YaHei" charset="-122"/>
                <a:cs typeface="Microsoft YaHei" charset="-122"/>
              </a:rPr>
              <a:t>swith_to</a:t>
            </a:r>
            <a:r>
              <a:rPr lang="en-US" altLang="zh-CN" sz="1700" dirty="0">
                <a:latin typeface="Microsoft YaHei" charset="-122"/>
                <a:ea typeface="Microsoft YaHei" charset="-122"/>
                <a:cs typeface="Microsoft YaHei" charset="-122"/>
              </a:rPr>
              <a:t>(next)</a:t>
            </a:r>
            <a:r>
              <a:rPr lang="zh-CN" altLang="en-US" sz="1700" dirty="0">
                <a:latin typeface="Microsoft YaHei" charset="-122"/>
                <a:ea typeface="Microsoft YaHei" charset="-122"/>
                <a:cs typeface="Microsoft YaHei" charset="-122"/>
              </a:rPr>
              <a:t>也会被调用。这种情况下相当于当前进程的状态没变</a:t>
            </a:r>
            <a:r>
              <a:rPr lang="zh-CN" altLang="en-US" sz="1700" dirty="0" smtClean="0">
                <a:latin typeface="Microsoft YaHei" charset="-122"/>
                <a:ea typeface="Microsoft YaHei" charset="-122"/>
                <a:cs typeface="Microsoft YaHei" charset="-122"/>
              </a:rPr>
              <a:t>。</a:t>
            </a:r>
            <a:endParaRPr lang="en-US" altLang="zh-CN" sz="1700" dirty="0" smtClean="0">
              <a:latin typeface="Microsoft YaHei" charset="-122"/>
              <a:ea typeface="Microsoft YaHei" charset="-122"/>
              <a:cs typeface="Microsoft YaHei" charset="-122"/>
            </a:endParaRPr>
          </a:p>
          <a:p>
            <a:pPr marL="742950" lvl="2" indent="-285750">
              <a:lnSpc>
                <a:spcPct val="100000"/>
              </a:lnSpc>
              <a:spcBef>
                <a:spcPts val="0"/>
              </a:spcBef>
              <a:buSzTx/>
            </a:pPr>
            <a:r>
              <a:rPr lang="zh-CN" altLang="en-US" sz="1700" dirty="0">
                <a:latin typeface="Microsoft YaHei" charset="-122"/>
                <a:ea typeface="Microsoft YaHei" charset="-122"/>
                <a:cs typeface="Microsoft YaHei" charset="-122"/>
              </a:rPr>
              <a:t>系统无事可做的时候，进程</a:t>
            </a:r>
            <a:r>
              <a:rPr lang="en-US" altLang="zh-CN" sz="1700" dirty="0">
                <a:latin typeface="Microsoft YaHei" charset="-122"/>
                <a:ea typeface="Microsoft YaHei" charset="-122"/>
                <a:cs typeface="Microsoft YaHei" charset="-122"/>
              </a:rPr>
              <a:t>0</a:t>
            </a:r>
            <a:r>
              <a:rPr lang="zh-CN" altLang="en-US" sz="1700" dirty="0">
                <a:latin typeface="Microsoft YaHei" charset="-122"/>
                <a:ea typeface="Microsoft YaHei" charset="-122"/>
                <a:cs typeface="Microsoft YaHei" charset="-122"/>
              </a:rPr>
              <a:t>会不停地调用</a:t>
            </a:r>
            <a:r>
              <a:rPr lang="en-US" altLang="zh-CN" sz="1700" dirty="0" err="1">
                <a:latin typeface="Microsoft YaHei" charset="-122"/>
                <a:ea typeface="Microsoft YaHei" charset="-122"/>
                <a:cs typeface="Microsoft YaHei" charset="-122"/>
              </a:rPr>
              <a:t>sys_pause</a:t>
            </a:r>
            <a:r>
              <a:rPr lang="en-US" altLang="zh-CN" sz="1700" dirty="0">
                <a:latin typeface="Microsoft YaHei" charset="-122"/>
                <a:ea typeface="Microsoft YaHei" charset="-122"/>
                <a:cs typeface="Microsoft YaHei" charset="-122"/>
              </a:rPr>
              <a:t>()</a:t>
            </a:r>
            <a:r>
              <a:rPr lang="zh-CN" altLang="en-US" sz="1700" dirty="0">
                <a:latin typeface="Microsoft YaHei" charset="-122"/>
                <a:ea typeface="Microsoft YaHei" charset="-122"/>
                <a:cs typeface="Microsoft YaHei" charset="-122"/>
              </a:rPr>
              <a:t>，以激活</a:t>
            </a:r>
            <a:r>
              <a:rPr lang="zh-CN" altLang="en-US" sz="1700" dirty="0">
                <a:latin typeface="Microsoft YaHei" charset="-122"/>
                <a:ea typeface="Microsoft YaHei" charset="-122"/>
                <a:cs typeface="Microsoft YaHei" charset="-122"/>
                <a:hlinkClick r:id="rId2" tooltip="调度"/>
              </a:rPr>
              <a:t>调度</a:t>
            </a:r>
            <a:r>
              <a:rPr lang="zh-CN" altLang="en-US" sz="1700" dirty="0">
                <a:latin typeface="Microsoft YaHei" charset="-122"/>
                <a:ea typeface="Microsoft YaHei" charset="-122"/>
                <a:cs typeface="Microsoft YaHei" charset="-122"/>
              </a:rPr>
              <a:t>算法。此时它的状态可以是等待态，等待有其它可运行的进程；也可以叫运行态，因为它是唯一一个在</a:t>
            </a:r>
            <a:r>
              <a:rPr lang="en-US" altLang="zh-CN" sz="1700" dirty="0">
                <a:latin typeface="Microsoft YaHei" charset="-122"/>
                <a:ea typeface="Microsoft YaHei" charset="-122"/>
                <a:cs typeface="Microsoft YaHei" charset="-122"/>
              </a:rPr>
              <a:t>CPU</a:t>
            </a:r>
            <a:r>
              <a:rPr lang="zh-CN" altLang="en-US" sz="1700" dirty="0">
                <a:latin typeface="Microsoft YaHei" charset="-122"/>
                <a:ea typeface="Microsoft YaHei" charset="-122"/>
                <a:cs typeface="Microsoft YaHei" charset="-122"/>
              </a:rPr>
              <a:t>上运行的进程，只不过运行的效果是等待。</a:t>
            </a:r>
          </a:p>
          <a:p>
            <a:pPr marL="742950" lvl="2" indent="-285750">
              <a:lnSpc>
                <a:spcPct val="100000"/>
              </a:lnSpc>
              <a:spcBef>
                <a:spcPts val="0"/>
              </a:spcBef>
              <a:buSzTx/>
            </a:pPr>
            <a:endParaRPr lang="zh-CN" altLang="en-US" dirty="0"/>
          </a:p>
          <a:p>
            <a:pPr marL="742950" lvl="2" indent="-285750">
              <a:lnSpc>
                <a:spcPct val="100000"/>
              </a:lnSpc>
              <a:spcBef>
                <a:spcPts val="0"/>
              </a:spcBef>
              <a:buSzTx/>
            </a:pPr>
            <a:endParaRPr lang="en-US" altLang="zh-CN"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7967339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Microsoft YaHei" charset="-122"/>
                <a:ea typeface="Microsoft YaHei" charset="-122"/>
                <a:cs typeface="Microsoft YaHei" charset="-122"/>
              </a:rPr>
              <a:t>Lab3-</a:t>
            </a:r>
            <a:r>
              <a:rPr lang="zh-CN" altLang="en-US" b="1" dirty="0">
                <a:latin typeface="Microsoft YaHei" charset="-122"/>
                <a:ea typeface="Microsoft YaHei" charset="-122"/>
                <a:cs typeface="Microsoft YaHei" charset="-122"/>
              </a:rPr>
              <a:t>进程运行轨迹的跟踪与</a:t>
            </a:r>
            <a:r>
              <a:rPr lang="zh-CN" altLang="en-US" b="1" dirty="0" smtClean="0">
                <a:latin typeface="Microsoft YaHei" charset="-122"/>
                <a:ea typeface="Microsoft YaHei" charset="-122"/>
                <a:cs typeface="Microsoft YaHei" charset="-122"/>
              </a:rPr>
              <a:t>统计</a:t>
            </a:r>
            <a:endParaRPr lang="en-US" dirty="0">
              <a:latin typeface="Microsoft YaHei" charset="-122"/>
              <a:ea typeface="Microsoft YaHei" charset="-122"/>
              <a:cs typeface="Microsoft YaHei" charset="-122"/>
            </a:endParaRPr>
          </a:p>
        </p:txBody>
      </p:sp>
      <p:sp>
        <p:nvSpPr>
          <p:cNvPr id="3" name="Content Placeholder 2"/>
          <p:cNvSpPr>
            <a:spLocks noGrp="1"/>
          </p:cNvSpPr>
          <p:nvPr>
            <p:ph idx="1"/>
          </p:nvPr>
        </p:nvSpPr>
        <p:spPr/>
        <p:txBody>
          <a:bodyPr>
            <a:normAutofit/>
          </a:bodyPr>
          <a:lstStyle/>
          <a:p>
            <a:pPr marL="285750" lvl="1" indent="-285750">
              <a:lnSpc>
                <a:spcPct val="100000"/>
              </a:lnSpc>
              <a:spcBef>
                <a:spcPts val="0"/>
              </a:spcBef>
              <a:buSzTx/>
            </a:pPr>
            <a:r>
              <a:rPr lang="zh-CN" altLang="en-US" dirty="0" smtClean="0">
                <a:latin typeface="Microsoft YaHei" charset="-122"/>
                <a:ea typeface="Microsoft YaHei" charset="-122"/>
                <a:cs typeface="Microsoft YaHei" charset="-122"/>
              </a:rPr>
              <a:t>生成</a:t>
            </a:r>
            <a:r>
              <a:rPr lang="en-US" altLang="zh-CN" dirty="0" err="1" smtClean="0">
                <a:latin typeface="Microsoft YaHei" charset="-122"/>
                <a:ea typeface="Microsoft YaHei" charset="-122"/>
                <a:cs typeface="Microsoft YaHei" charset="-122"/>
              </a:rPr>
              <a:t>process.log</a:t>
            </a:r>
            <a:endParaRPr lang="en-US" altLang="zh-CN" dirty="0" smtClean="0">
              <a:latin typeface="Microsoft YaHei" charset="-122"/>
              <a:ea typeface="Microsoft YaHei" charset="-122"/>
              <a:cs typeface="Microsoft YaHei" charset="-122"/>
            </a:endParaRPr>
          </a:p>
        </p:txBody>
      </p:sp>
      <p:pic>
        <p:nvPicPr>
          <p:cNvPr id="6" name="Picture 5"/>
          <p:cNvPicPr>
            <a:picLocks noChangeAspect="1"/>
          </p:cNvPicPr>
          <p:nvPr/>
        </p:nvPicPr>
        <p:blipFill>
          <a:blip r:embed="rId2"/>
          <a:stretch>
            <a:fillRect/>
          </a:stretch>
        </p:blipFill>
        <p:spPr>
          <a:xfrm>
            <a:off x="6242589" y="1874517"/>
            <a:ext cx="3296494" cy="4620726"/>
          </a:xfrm>
          <a:prstGeom prst="rect">
            <a:avLst/>
          </a:prstGeom>
        </p:spPr>
      </p:pic>
    </p:spTree>
    <p:extLst>
      <p:ext uri="{BB962C8B-B14F-4D97-AF65-F5344CB8AC3E}">
        <p14:creationId xmlns:p14="http://schemas.microsoft.com/office/powerpoint/2010/main" val="15949402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Microsoft YaHei" charset="-122"/>
                <a:ea typeface="Microsoft YaHei" charset="-122"/>
                <a:cs typeface="Microsoft YaHei" charset="-122"/>
              </a:rPr>
              <a:t>Lab3-</a:t>
            </a:r>
            <a:r>
              <a:rPr lang="zh-CN" altLang="en-US" b="1" dirty="0">
                <a:latin typeface="Microsoft YaHei" charset="-122"/>
                <a:ea typeface="Microsoft YaHei" charset="-122"/>
                <a:cs typeface="Microsoft YaHei" charset="-122"/>
              </a:rPr>
              <a:t>进程运行轨迹的跟踪与</a:t>
            </a:r>
            <a:r>
              <a:rPr lang="zh-CN" altLang="en-US" b="1" dirty="0" smtClean="0">
                <a:latin typeface="Microsoft YaHei" charset="-122"/>
                <a:ea typeface="Microsoft YaHei" charset="-122"/>
                <a:cs typeface="Microsoft YaHei" charset="-122"/>
              </a:rPr>
              <a:t>统计</a:t>
            </a:r>
            <a:endParaRPr lang="en-US" dirty="0">
              <a:latin typeface="Microsoft YaHei" charset="-122"/>
              <a:ea typeface="Microsoft YaHei" charset="-122"/>
              <a:cs typeface="Microsoft YaHei" charset="-122"/>
            </a:endParaRPr>
          </a:p>
        </p:txBody>
      </p:sp>
      <p:sp>
        <p:nvSpPr>
          <p:cNvPr id="3" name="Content Placeholder 2"/>
          <p:cNvSpPr>
            <a:spLocks noGrp="1"/>
          </p:cNvSpPr>
          <p:nvPr>
            <p:ph idx="1"/>
          </p:nvPr>
        </p:nvSpPr>
        <p:spPr/>
        <p:txBody>
          <a:bodyPr>
            <a:normAutofit/>
          </a:bodyPr>
          <a:lstStyle/>
          <a:p>
            <a:pPr marL="285750" lvl="1" indent="-285750">
              <a:lnSpc>
                <a:spcPct val="100000"/>
              </a:lnSpc>
              <a:spcBef>
                <a:spcPts val="0"/>
              </a:spcBef>
              <a:buSzTx/>
            </a:pPr>
            <a:r>
              <a:rPr lang="zh-CN" altLang="en-US" dirty="0" smtClean="0">
                <a:latin typeface="Microsoft YaHei" charset="-122"/>
                <a:ea typeface="Microsoft YaHei" charset="-122"/>
                <a:cs typeface="Microsoft YaHei" charset="-122"/>
              </a:rPr>
              <a:t>根据</a:t>
            </a:r>
            <a:r>
              <a:rPr lang="en-US" altLang="zh-CN" dirty="0" err="1" smtClean="0">
                <a:latin typeface="Microsoft YaHei" charset="-122"/>
                <a:ea typeface="Microsoft YaHei" charset="-122"/>
                <a:cs typeface="Microsoft YaHei" charset="-122"/>
              </a:rPr>
              <a:t>process.log</a:t>
            </a:r>
            <a:r>
              <a:rPr lang="zh-CN" altLang="en-US" dirty="0" smtClean="0">
                <a:latin typeface="Microsoft YaHei" charset="-122"/>
                <a:ea typeface="Microsoft YaHei" charset="-122"/>
                <a:cs typeface="Microsoft YaHei" charset="-122"/>
              </a:rPr>
              <a:t>统计进程运行信息</a:t>
            </a:r>
            <a:endParaRPr lang="en-US" altLang="zh-CN" dirty="0" smtClean="0">
              <a:latin typeface="Microsoft YaHei" charset="-122"/>
              <a:ea typeface="Microsoft YaHei" charset="-122"/>
              <a:cs typeface="Microsoft YaHei" charset="-122"/>
            </a:endParaRPr>
          </a:p>
          <a:p>
            <a:pPr marL="742950" lvl="2" indent="-285750">
              <a:lnSpc>
                <a:spcPct val="100000"/>
              </a:lnSpc>
              <a:spcBef>
                <a:spcPts val="0"/>
              </a:spcBef>
              <a:buSzTx/>
            </a:pPr>
            <a:endParaRPr lang="en-US" altLang="zh-CN" dirty="0" smtClean="0">
              <a:latin typeface="Microsoft YaHei" charset="-122"/>
              <a:ea typeface="Microsoft YaHei" charset="-122"/>
              <a:cs typeface="Microsoft YaHei" charset="-122"/>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412" y="2865502"/>
            <a:ext cx="4294688" cy="363396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9498" y="1438954"/>
            <a:ext cx="4059114" cy="5060515"/>
          </a:xfrm>
          <a:prstGeom prst="rect">
            <a:avLst/>
          </a:prstGeom>
        </p:spPr>
      </p:pic>
    </p:spTree>
    <p:extLst>
      <p:ext uri="{BB962C8B-B14F-4D97-AF65-F5344CB8AC3E}">
        <p14:creationId xmlns:p14="http://schemas.microsoft.com/office/powerpoint/2010/main" val="15583759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Lab1-</a:t>
            </a:r>
            <a:r>
              <a:rPr lang="zh-CN" altLang="en-US" dirty="0" smtClean="0"/>
              <a:t>操作系统的引导</a:t>
            </a:r>
            <a:endParaRPr lang="en-US" dirty="0"/>
          </a:p>
        </p:txBody>
      </p:sp>
      <p:sp>
        <p:nvSpPr>
          <p:cNvPr id="3" name="Content Placeholder 2"/>
          <p:cNvSpPr>
            <a:spLocks noGrp="1"/>
          </p:cNvSpPr>
          <p:nvPr>
            <p:ph idx="1"/>
          </p:nvPr>
        </p:nvSpPr>
        <p:spPr/>
        <p:txBody>
          <a:bodyPr/>
          <a:lstStyle/>
          <a:p>
            <a:r>
              <a:rPr lang="zh-CN" altLang="en-US" dirty="0" smtClean="0">
                <a:latin typeface="Microsoft YaHei" charset="-122"/>
                <a:ea typeface="Microsoft YaHei" charset="-122"/>
                <a:cs typeface="Microsoft YaHei" charset="-122"/>
              </a:rPr>
              <a:t>学习如何启动 </a:t>
            </a:r>
            <a:r>
              <a:rPr lang="en-US" altLang="zh-CN" dirty="0" err="1" smtClean="0">
                <a:latin typeface="Microsoft YaHei" charset="-122"/>
                <a:ea typeface="Microsoft YaHei" charset="-122"/>
                <a:cs typeface="Microsoft YaHei" charset="-122"/>
              </a:rPr>
              <a:t>Bochs</a:t>
            </a:r>
            <a:endParaRPr lang="en-US" altLang="zh-CN" dirty="0">
              <a:latin typeface="Microsoft YaHei" charset="-122"/>
              <a:ea typeface="Microsoft YaHei" charset="-122"/>
              <a:cs typeface="Microsoft YaHei" charset="-122"/>
            </a:endParaRPr>
          </a:p>
          <a:p>
            <a:pPr lvl="1"/>
            <a:r>
              <a:rPr lang="zh-CN" altLang="en-US" dirty="0" smtClean="0">
                <a:latin typeface="Microsoft YaHei" charset="-122"/>
                <a:ea typeface="Microsoft YaHei" charset="-122"/>
                <a:cs typeface="Microsoft YaHei" charset="-122"/>
              </a:rPr>
              <a:t>运行</a:t>
            </a:r>
            <a:r>
              <a:rPr lang="en-US" altLang="zh-CN" dirty="0" smtClean="0">
                <a:latin typeface="Microsoft YaHei" charset="-122"/>
                <a:ea typeface="Microsoft YaHei" charset="-122"/>
                <a:cs typeface="Microsoft YaHei" charset="-122"/>
              </a:rPr>
              <a:t>/</a:t>
            </a:r>
            <a:r>
              <a:rPr lang="en-US" altLang="zh-CN" dirty="0" err="1" smtClean="0">
                <a:latin typeface="Microsoft YaHei" charset="-122"/>
                <a:ea typeface="Microsoft YaHei" charset="-122"/>
                <a:cs typeface="Microsoft YaHei" charset="-122"/>
              </a:rPr>
              <a:t>oslab</a:t>
            </a:r>
            <a:r>
              <a:rPr lang="en-US" altLang="zh-CN" dirty="0" smtClean="0">
                <a:latin typeface="Microsoft YaHei" charset="-122"/>
                <a:ea typeface="Microsoft YaHei" charset="-122"/>
                <a:cs typeface="Microsoft YaHei" charset="-122"/>
              </a:rPr>
              <a:t>/run</a:t>
            </a:r>
            <a:r>
              <a:rPr lang="zh-CN" altLang="en-US" dirty="0" smtClean="0">
                <a:latin typeface="Microsoft YaHei" charset="-122"/>
                <a:ea typeface="Microsoft YaHei" charset="-122"/>
                <a:cs typeface="Microsoft YaHei" charset="-122"/>
              </a:rPr>
              <a:t>文件，启动后输入</a:t>
            </a:r>
            <a:r>
              <a:rPr lang="en-US" altLang="zh-CN" dirty="0" smtClean="0">
                <a:latin typeface="Microsoft YaHei" charset="-122"/>
                <a:ea typeface="Microsoft YaHei" charset="-122"/>
                <a:cs typeface="Microsoft YaHei" charset="-122"/>
              </a:rPr>
              <a:t>c</a:t>
            </a:r>
            <a:r>
              <a:rPr lang="zh-CN" altLang="en-US" dirty="0" smtClean="0">
                <a:latin typeface="Microsoft YaHei" charset="-122"/>
                <a:ea typeface="Microsoft YaHei" charset="-122"/>
                <a:cs typeface="Microsoft YaHei" charset="-122"/>
              </a:rPr>
              <a:t>代表</a:t>
            </a:r>
            <a:r>
              <a:rPr lang="en-US" altLang="zh-CN" dirty="0" smtClean="0">
                <a:latin typeface="Microsoft YaHei" charset="-122"/>
                <a:ea typeface="Microsoft YaHei" charset="-122"/>
                <a:cs typeface="Microsoft YaHei" charset="-122"/>
              </a:rPr>
              <a:t>continue</a:t>
            </a:r>
            <a:endParaRPr lang="en-US" altLang="zh-CN" dirty="0">
              <a:latin typeface="Microsoft YaHei" charset="-122"/>
              <a:ea typeface="Microsoft YaHei" charset="-122"/>
              <a:cs typeface="Microsoft YaHei" charset="-122"/>
            </a:endParaRPr>
          </a:p>
          <a:p>
            <a:r>
              <a:rPr lang="zh-CN" altLang="en-US" dirty="0" smtClean="0">
                <a:latin typeface="Microsoft YaHei" charset="-122"/>
                <a:ea typeface="Microsoft YaHei" charset="-122"/>
                <a:cs typeface="Microsoft YaHei" charset="-122"/>
              </a:rPr>
              <a:t>如何制作 </a:t>
            </a:r>
            <a:r>
              <a:rPr lang="en-US" altLang="zh-CN" dirty="0" smtClean="0">
                <a:latin typeface="Microsoft YaHei" charset="-122"/>
                <a:ea typeface="Microsoft YaHei" charset="-122"/>
                <a:cs typeface="Microsoft YaHei" charset="-122"/>
              </a:rPr>
              <a:t>Linux</a:t>
            </a:r>
            <a:r>
              <a:rPr lang="zh-CN" altLang="en-US" dirty="0" smtClean="0">
                <a:latin typeface="Microsoft YaHei" charset="-122"/>
                <a:ea typeface="Microsoft YaHei" charset="-122"/>
                <a:cs typeface="Microsoft YaHei" charset="-122"/>
              </a:rPr>
              <a:t> </a:t>
            </a:r>
            <a:r>
              <a:rPr lang="en-US" altLang="zh-CN" dirty="0" smtClean="0">
                <a:latin typeface="Microsoft YaHei" charset="-122"/>
                <a:ea typeface="Microsoft YaHei" charset="-122"/>
                <a:cs typeface="Microsoft YaHei" charset="-122"/>
              </a:rPr>
              <a:t>0.11</a:t>
            </a:r>
            <a:r>
              <a:rPr lang="zh-CN" altLang="en-US" dirty="0" smtClean="0">
                <a:latin typeface="Microsoft YaHei" charset="-122"/>
                <a:ea typeface="Microsoft YaHei" charset="-122"/>
                <a:cs typeface="Microsoft YaHei" charset="-122"/>
              </a:rPr>
              <a:t>的</a:t>
            </a:r>
            <a:r>
              <a:rPr lang="en-US" altLang="zh-CN" dirty="0" smtClean="0">
                <a:latin typeface="Microsoft YaHei" charset="-122"/>
                <a:ea typeface="Microsoft YaHei" charset="-122"/>
                <a:cs typeface="Microsoft YaHei" charset="-122"/>
              </a:rPr>
              <a:t>Image</a:t>
            </a:r>
            <a:r>
              <a:rPr lang="zh-CN" altLang="en-US" dirty="0" smtClean="0">
                <a:latin typeface="Microsoft YaHei" charset="-122"/>
                <a:ea typeface="Microsoft YaHei" charset="-122"/>
                <a:cs typeface="Microsoft YaHei" charset="-122"/>
              </a:rPr>
              <a:t>？</a:t>
            </a:r>
            <a:endParaRPr lang="en-US" altLang="zh-CN" dirty="0" smtClean="0">
              <a:latin typeface="Microsoft YaHei" charset="-122"/>
              <a:ea typeface="Microsoft YaHei" charset="-122"/>
              <a:cs typeface="Microsoft YaHei" charset="-122"/>
            </a:endParaRPr>
          </a:p>
          <a:p>
            <a:pPr lvl="1"/>
            <a:r>
              <a:rPr lang="zh-CN" altLang="en-US" dirty="0" smtClean="0">
                <a:latin typeface="Microsoft YaHei" charset="-122"/>
                <a:ea typeface="Microsoft YaHei" charset="-122"/>
                <a:cs typeface="Microsoft YaHei" charset="-122"/>
              </a:rPr>
              <a:t>在</a:t>
            </a:r>
            <a:r>
              <a:rPr lang="en-US" altLang="zh-CN" dirty="0" err="1" smtClean="0">
                <a:latin typeface="Microsoft YaHei" charset="-122"/>
                <a:ea typeface="Microsoft YaHei" charset="-122"/>
                <a:cs typeface="Microsoft YaHei" charset="-122"/>
              </a:rPr>
              <a:t>oslab</a:t>
            </a:r>
            <a:r>
              <a:rPr lang="en-US" altLang="zh-CN" dirty="0" smtClean="0">
                <a:latin typeface="Microsoft YaHei" charset="-122"/>
                <a:ea typeface="Microsoft YaHei" charset="-122"/>
                <a:cs typeface="Microsoft YaHei" charset="-122"/>
              </a:rPr>
              <a:t>/linux-0.11</a:t>
            </a:r>
            <a:r>
              <a:rPr lang="zh-CN" altLang="en-US" dirty="0" smtClean="0">
                <a:latin typeface="Microsoft YaHei" charset="-122"/>
                <a:ea typeface="Microsoft YaHei" charset="-122"/>
                <a:cs typeface="Microsoft YaHei" charset="-122"/>
              </a:rPr>
              <a:t>文件夹下执行</a:t>
            </a:r>
            <a:r>
              <a:rPr lang="en-US" altLang="zh-CN" dirty="0" smtClean="0">
                <a:latin typeface="Microsoft YaHei" charset="-122"/>
                <a:ea typeface="Microsoft YaHei" charset="-122"/>
                <a:cs typeface="Microsoft YaHei" charset="-122"/>
              </a:rPr>
              <a:t>make</a:t>
            </a:r>
            <a:r>
              <a:rPr lang="zh-CN" altLang="en-US" dirty="0" smtClean="0">
                <a:latin typeface="Microsoft YaHei" charset="-122"/>
                <a:ea typeface="Microsoft YaHei" charset="-122"/>
                <a:cs typeface="Microsoft YaHei" charset="-122"/>
              </a:rPr>
              <a:t> </a:t>
            </a:r>
            <a:r>
              <a:rPr lang="en-US" altLang="zh-CN" dirty="0" smtClean="0">
                <a:latin typeface="Microsoft YaHei" charset="-122"/>
                <a:ea typeface="Microsoft YaHei" charset="-122"/>
                <a:cs typeface="Microsoft YaHei" charset="-122"/>
              </a:rPr>
              <a:t>all</a:t>
            </a:r>
            <a:r>
              <a:rPr lang="zh-CN" altLang="en-US" dirty="0" smtClean="0">
                <a:latin typeface="Microsoft YaHei" charset="-122"/>
                <a:ea typeface="Microsoft YaHei" charset="-122"/>
                <a:cs typeface="Microsoft YaHei" charset="-122"/>
              </a:rPr>
              <a:t>指令</a:t>
            </a:r>
            <a:endParaRPr lang="en-US" altLang="zh-CN" dirty="0" smtClean="0">
              <a:latin typeface="Microsoft YaHei" charset="-122"/>
              <a:ea typeface="Microsoft YaHei" charset="-122"/>
              <a:cs typeface="Microsoft YaHei" charset="-122"/>
            </a:endParaRPr>
          </a:p>
          <a:p>
            <a:r>
              <a:rPr lang="zh-CN" altLang="en-US" dirty="0" smtClean="0">
                <a:latin typeface="Microsoft YaHei" charset="-122"/>
                <a:ea typeface="Microsoft YaHei" charset="-122"/>
                <a:cs typeface="Microsoft YaHei" charset="-122"/>
              </a:rPr>
              <a:t>如何在</a:t>
            </a:r>
            <a:r>
              <a:rPr lang="en-US" altLang="zh-CN" dirty="0" err="1" smtClean="0">
                <a:latin typeface="Microsoft YaHei" charset="-122"/>
                <a:ea typeface="Microsoft YaHei" charset="-122"/>
                <a:cs typeface="Microsoft YaHei" charset="-122"/>
              </a:rPr>
              <a:t>ubuntu</a:t>
            </a:r>
            <a:r>
              <a:rPr lang="zh-CN" altLang="en-US" dirty="0" smtClean="0">
                <a:latin typeface="Microsoft YaHei" charset="-122"/>
                <a:ea typeface="Microsoft YaHei" charset="-122"/>
                <a:cs typeface="Microsoft YaHei" charset="-122"/>
              </a:rPr>
              <a:t>下挂载</a:t>
            </a:r>
            <a:r>
              <a:rPr lang="en-US" altLang="zh-CN" dirty="0" smtClean="0">
                <a:latin typeface="Microsoft YaHei" charset="-122"/>
                <a:ea typeface="Microsoft YaHei" charset="-122"/>
                <a:cs typeface="Microsoft YaHei" charset="-122"/>
              </a:rPr>
              <a:t>linux-0.11</a:t>
            </a:r>
            <a:r>
              <a:rPr lang="zh-CN" altLang="en-US" dirty="0" smtClean="0">
                <a:latin typeface="Microsoft YaHei" charset="-122"/>
                <a:ea typeface="Microsoft YaHei" charset="-122"/>
                <a:cs typeface="Microsoft YaHei" charset="-122"/>
              </a:rPr>
              <a:t>的硬盘？</a:t>
            </a:r>
            <a:endParaRPr lang="en-US" altLang="zh-CN" dirty="0" smtClean="0">
              <a:latin typeface="Microsoft YaHei" charset="-122"/>
              <a:ea typeface="Microsoft YaHei" charset="-122"/>
              <a:cs typeface="Microsoft YaHei" charset="-122"/>
            </a:endParaRPr>
          </a:p>
          <a:p>
            <a:pPr lvl="1"/>
            <a:r>
              <a:rPr lang="zh-CN" altLang="en-US" dirty="0" smtClean="0">
                <a:latin typeface="Microsoft YaHei" charset="-122"/>
                <a:ea typeface="Microsoft YaHei" charset="-122"/>
                <a:cs typeface="Microsoft YaHei" charset="-122"/>
              </a:rPr>
              <a:t>在</a:t>
            </a:r>
            <a:r>
              <a:rPr lang="en-US" altLang="zh-CN" dirty="0" err="1" smtClean="0">
                <a:latin typeface="Microsoft YaHei" charset="-122"/>
                <a:ea typeface="Microsoft YaHei" charset="-122"/>
                <a:cs typeface="Microsoft YaHei" charset="-122"/>
              </a:rPr>
              <a:t>oslab</a:t>
            </a:r>
            <a:r>
              <a:rPr lang="zh-CN" altLang="en-US" dirty="0" smtClean="0">
                <a:latin typeface="Microsoft YaHei" charset="-122"/>
                <a:ea typeface="Microsoft YaHei" charset="-122"/>
                <a:cs typeface="Microsoft YaHei" charset="-122"/>
              </a:rPr>
              <a:t>下运行</a:t>
            </a:r>
            <a:r>
              <a:rPr lang="en-US" altLang="zh-CN" dirty="0" smtClean="0">
                <a:latin typeface="Microsoft YaHei" charset="-122"/>
                <a:ea typeface="Microsoft YaHei" charset="-122"/>
                <a:cs typeface="Microsoft YaHei" charset="-122"/>
              </a:rPr>
              <a:t>./mount-</a:t>
            </a:r>
            <a:r>
              <a:rPr lang="en-US" altLang="zh-CN" dirty="0" err="1" smtClean="0">
                <a:latin typeface="Microsoft YaHei" charset="-122"/>
                <a:ea typeface="Microsoft YaHei" charset="-122"/>
                <a:cs typeface="Microsoft YaHei" charset="-122"/>
              </a:rPr>
              <a:t>hdc</a:t>
            </a:r>
            <a:endParaRPr lang="en-US" altLang="zh-CN" dirty="0" smtClean="0">
              <a:latin typeface="Microsoft YaHei" charset="-122"/>
              <a:ea typeface="Microsoft YaHei" charset="-122"/>
              <a:cs typeface="Microsoft YaHei" charset="-122"/>
            </a:endParaRPr>
          </a:p>
          <a:p>
            <a:pPr lvl="1"/>
            <a:r>
              <a:rPr lang="zh-CN" altLang="en-US" dirty="0" smtClean="0">
                <a:latin typeface="Microsoft YaHei" charset="-122"/>
                <a:ea typeface="Microsoft YaHei" charset="-122"/>
                <a:cs typeface="Microsoft YaHei" charset="-122"/>
              </a:rPr>
              <a:t>在</a:t>
            </a:r>
            <a:r>
              <a:rPr lang="en-US" altLang="zh-CN" dirty="0" smtClean="0">
                <a:latin typeface="Microsoft YaHei" charset="-122"/>
                <a:ea typeface="Microsoft YaHei" charset="-122"/>
                <a:cs typeface="Microsoft YaHei" charset="-122"/>
              </a:rPr>
              <a:t>linux-0.11</a:t>
            </a:r>
            <a:r>
              <a:rPr lang="zh-CN" altLang="en-US" dirty="0" smtClean="0">
                <a:latin typeface="Microsoft YaHei" charset="-122"/>
                <a:ea typeface="Microsoft YaHei" charset="-122"/>
                <a:cs typeface="Microsoft YaHei" charset="-122"/>
              </a:rPr>
              <a:t>的磁盘下执行</a:t>
            </a:r>
            <a:r>
              <a:rPr lang="en-US" altLang="zh-CN" dirty="0" smtClean="0">
                <a:latin typeface="Microsoft YaHei" charset="-122"/>
                <a:ea typeface="Microsoft YaHei" charset="-122"/>
                <a:cs typeface="Microsoft YaHei" charset="-122"/>
              </a:rPr>
              <a:t>./</a:t>
            </a:r>
            <a:r>
              <a:rPr lang="en-US" altLang="zh-CN" dirty="0" err="1" smtClean="0">
                <a:latin typeface="Microsoft YaHei" charset="-122"/>
                <a:ea typeface="Microsoft YaHei" charset="-122"/>
                <a:cs typeface="Microsoft YaHei" charset="-122"/>
              </a:rPr>
              <a:t>umount</a:t>
            </a:r>
            <a:r>
              <a:rPr lang="zh-CN" altLang="en-US" dirty="0" smtClean="0">
                <a:latin typeface="Microsoft YaHei" charset="-122"/>
                <a:ea typeface="Microsoft YaHei" charset="-122"/>
                <a:cs typeface="Microsoft YaHei" charset="-122"/>
              </a:rPr>
              <a:t> </a:t>
            </a:r>
            <a:r>
              <a:rPr lang="en-US" altLang="zh-CN" dirty="0" err="1" smtClean="0">
                <a:latin typeface="Microsoft YaHei" charset="-122"/>
                <a:ea typeface="Microsoft YaHei" charset="-122"/>
                <a:cs typeface="Microsoft YaHei" charset="-122"/>
              </a:rPr>
              <a:t>hdc</a:t>
            </a:r>
            <a:r>
              <a:rPr lang="zh-CN" altLang="en-US" dirty="0" smtClean="0">
                <a:latin typeface="Microsoft YaHei" charset="-122"/>
                <a:ea typeface="Microsoft YaHei" charset="-122"/>
                <a:cs typeface="Microsoft YaHei" charset="-122"/>
              </a:rPr>
              <a:t> 弹出该磁盘</a:t>
            </a:r>
            <a:endParaRPr lang="en-US" altLang="zh-CN" dirty="0" smtClean="0">
              <a:latin typeface="Microsoft YaHei" charset="-122"/>
              <a:ea typeface="Microsoft YaHei" charset="-122"/>
              <a:cs typeface="Microsoft YaHei" charset="-122"/>
            </a:endParaRPr>
          </a:p>
          <a:p>
            <a:pPr lvl="1"/>
            <a:endParaRPr lang="en-US" altLang="zh-CN" dirty="0" smtClean="0"/>
          </a:p>
          <a:p>
            <a:endParaRPr lang="zh-CN" altLang="en-US" dirty="0"/>
          </a:p>
        </p:txBody>
      </p:sp>
    </p:spTree>
    <p:extLst>
      <p:ext uri="{BB962C8B-B14F-4D97-AF65-F5344CB8AC3E}">
        <p14:creationId xmlns:p14="http://schemas.microsoft.com/office/powerpoint/2010/main" val="12067628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zh-CN" altLang="en-US" dirty="0">
                <a:latin typeface="Microsoft YaHei" charset="-122"/>
                <a:ea typeface="Microsoft YaHei" charset="-122"/>
                <a:cs typeface="Microsoft YaHei" charset="-122"/>
              </a:rPr>
              <a:t>结合自己的体会，谈谈从程序设计者的角度看，单进程编程和多进程编程最大的区别是什么</a:t>
            </a:r>
            <a:r>
              <a:rPr lang="zh-CN" altLang="en-US" dirty="0" smtClean="0">
                <a:latin typeface="Microsoft YaHei" charset="-122"/>
                <a:ea typeface="Microsoft YaHei" charset="-122"/>
                <a:cs typeface="Microsoft YaHei" charset="-122"/>
              </a:rPr>
              <a:t>？</a:t>
            </a:r>
            <a:endParaRPr lang="en-US" altLang="zh-CN" dirty="0" smtClean="0">
              <a:latin typeface="Microsoft YaHei" charset="-122"/>
              <a:ea typeface="Microsoft YaHei" charset="-122"/>
              <a:cs typeface="Microsoft YaHei" charset="-122"/>
            </a:endParaRPr>
          </a:p>
          <a:p>
            <a:pPr lvl="1"/>
            <a:r>
              <a:rPr lang="zh-CN" altLang="en-US" dirty="0">
                <a:latin typeface="Microsoft YaHei" charset="-122"/>
                <a:ea typeface="Microsoft YaHei" charset="-122"/>
                <a:cs typeface="Microsoft YaHei" charset="-122"/>
              </a:rPr>
              <a:t>多进程编程是同步执行的，所以情况要复杂得多。在设计多进程编程时，要考虑资源的分配，时间片的分配等达到系统调度的平衡。要综合考虑所有进程的情况以达到最优的并行执行效果</a:t>
            </a:r>
            <a:r>
              <a:rPr lang="zh-CN" altLang="en-US" dirty="0" smtClean="0">
                <a:latin typeface="Microsoft YaHei" charset="-122"/>
                <a:ea typeface="Microsoft YaHei" charset="-122"/>
                <a:cs typeface="Microsoft YaHei" charset="-122"/>
              </a:rPr>
              <a:t>。</a:t>
            </a:r>
            <a:endParaRPr lang="en-US" altLang="zh-CN" dirty="0" smtClean="0">
              <a:latin typeface="Microsoft YaHei" charset="-122"/>
              <a:ea typeface="Microsoft YaHei" charset="-122"/>
              <a:cs typeface="Microsoft YaHei" charset="-122"/>
            </a:endParaRPr>
          </a:p>
          <a:p>
            <a:pPr lvl="1"/>
            <a:r>
              <a:rPr lang="zh-CN" altLang="en-US" dirty="0" smtClean="0">
                <a:latin typeface="Microsoft YaHei" charset="-122"/>
                <a:ea typeface="Microsoft YaHei" charset="-122"/>
                <a:cs typeface="Microsoft YaHei" charset="-122"/>
              </a:rPr>
              <a:t>但因为内存中进程隔离以及资源的共享限制问题多进程编程似乎较为少见，更常见的可能还是多线程编程？</a:t>
            </a:r>
            <a:endParaRPr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06663772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Microsoft YaHei" charset="-122"/>
                <a:ea typeface="Microsoft YaHei" charset="-122"/>
                <a:cs typeface="Microsoft YaHei" charset="-122"/>
              </a:rPr>
              <a:t>Lab3-</a:t>
            </a:r>
            <a:r>
              <a:rPr lang="zh-CN" altLang="en-US" b="1" dirty="0">
                <a:latin typeface="Microsoft YaHei" charset="-122"/>
                <a:ea typeface="Microsoft YaHei" charset="-122"/>
                <a:cs typeface="Microsoft YaHei" charset="-122"/>
              </a:rPr>
              <a:t>进程运行轨迹的跟踪与</a:t>
            </a:r>
            <a:r>
              <a:rPr lang="zh-CN" altLang="en-US" b="1" dirty="0" smtClean="0">
                <a:latin typeface="Microsoft YaHei" charset="-122"/>
                <a:ea typeface="Microsoft YaHei" charset="-122"/>
                <a:cs typeface="Microsoft YaHei" charset="-122"/>
              </a:rPr>
              <a:t>统计</a:t>
            </a:r>
            <a:endParaRPr lang="en-US" dirty="0">
              <a:latin typeface="Microsoft YaHei" charset="-122"/>
              <a:ea typeface="Microsoft YaHei" charset="-122"/>
              <a:cs typeface="Microsoft YaHei" charset="-122"/>
            </a:endParaRPr>
          </a:p>
        </p:txBody>
      </p:sp>
      <p:sp>
        <p:nvSpPr>
          <p:cNvPr id="3" name="Content Placeholder 2"/>
          <p:cNvSpPr>
            <a:spLocks noGrp="1"/>
          </p:cNvSpPr>
          <p:nvPr>
            <p:ph idx="1"/>
          </p:nvPr>
        </p:nvSpPr>
        <p:spPr/>
        <p:txBody>
          <a:bodyPr>
            <a:normAutofit/>
          </a:bodyPr>
          <a:lstStyle/>
          <a:p>
            <a:pPr marL="0" indent="-457200">
              <a:lnSpc>
                <a:spcPct val="100000"/>
              </a:lnSpc>
              <a:spcBef>
                <a:spcPts val="0"/>
              </a:spcBef>
            </a:pPr>
            <a:r>
              <a:rPr lang="zh-CN" altLang="en-US" dirty="0">
                <a:latin typeface="Microsoft YaHei" charset="-122"/>
                <a:ea typeface="Microsoft YaHei" charset="-122"/>
                <a:cs typeface="Microsoft YaHei" charset="-122"/>
              </a:rPr>
              <a:t>你是如何修改时间片的</a:t>
            </a:r>
            <a:r>
              <a:rPr lang="zh-CN" altLang="en-US" dirty="0" smtClean="0">
                <a:latin typeface="Microsoft YaHei" charset="-122"/>
                <a:ea typeface="Microsoft YaHei" charset="-122"/>
                <a:cs typeface="Microsoft YaHei" charset="-122"/>
              </a:rPr>
              <a:t>？在</a:t>
            </a:r>
            <a:r>
              <a:rPr lang="zh-CN" altLang="en-US" dirty="0">
                <a:latin typeface="Microsoft YaHei" charset="-122"/>
                <a:ea typeface="Microsoft YaHei" charset="-122"/>
                <a:cs typeface="Microsoft YaHei" charset="-122"/>
              </a:rPr>
              <a:t>修改时间片前后，</a:t>
            </a:r>
            <a:r>
              <a:rPr lang="en-US" altLang="zh-CN" dirty="0">
                <a:latin typeface="Microsoft YaHei" charset="-122"/>
                <a:ea typeface="Microsoft YaHei" charset="-122"/>
                <a:cs typeface="Microsoft YaHei" charset="-122"/>
              </a:rPr>
              <a:t>log</a:t>
            </a:r>
            <a:r>
              <a:rPr lang="zh-CN" altLang="en-US" dirty="0">
                <a:latin typeface="Microsoft YaHei" charset="-122"/>
                <a:ea typeface="Microsoft YaHei" charset="-122"/>
                <a:cs typeface="Microsoft YaHei" charset="-122"/>
              </a:rPr>
              <a:t>文件的统计结果（不包括</a:t>
            </a:r>
            <a:r>
              <a:rPr lang="en-US" altLang="zh-CN" dirty="0">
                <a:latin typeface="Microsoft YaHei" charset="-122"/>
                <a:ea typeface="Microsoft YaHei" charset="-122"/>
                <a:cs typeface="Microsoft YaHei" charset="-122"/>
              </a:rPr>
              <a:t>Graphic</a:t>
            </a:r>
            <a:r>
              <a:rPr lang="zh-CN" altLang="en-US" dirty="0">
                <a:latin typeface="Microsoft YaHei" charset="-122"/>
                <a:ea typeface="Microsoft YaHei" charset="-122"/>
                <a:cs typeface="Microsoft YaHei" charset="-122"/>
              </a:rPr>
              <a:t>）都是什么样？结合你的修改分析一下为什么会这样变化，或者为什么没变化</a:t>
            </a:r>
            <a:r>
              <a:rPr lang="zh-CN" altLang="en-US" dirty="0" smtClean="0">
                <a:latin typeface="Microsoft YaHei" charset="-122"/>
                <a:ea typeface="Microsoft YaHei" charset="-122"/>
                <a:cs typeface="Microsoft YaHei" charset="-122"/>
              </a:rPr>
              <a:t>？</a:t>
            </a:r>
            <a:endParaRPr lang="en-US" altLang="zh-CN" dirty="0" smtClean="0">
              <a:latin typeface="Microsoft YaHei" charset="-122"/>
              <a:ea typeface="Microsoft YaHei" charset="-122"/>
              <a:cs typeface="Microsoft YaHei" charset="-122"/>
            </a:endParaRPr>
          </a:p>
          <a:p>
            <a:pPr marL="742950" lvl="2" indent="-285750">
              <a:lnSpc>
                <a:spcPct val="100000"/>
              </a:lnSpc>
              <a:spcBef>
                <a:spcPts val="0"/>
              </a:spcBef>
            </a:pPr>
            <a:r>
              <a:rPr lang="zh-CN" altLang="en-US" dirty="0" smtClean="0">
                <a:latin typeface="Microsoft YaHei" charset="-122"/>
                <a:ea typeface="Microsoft YaHei" charset="-122"/>
                <a:cs typeface="Microsoft YaHei" charset="-122"/>
              </a:rPr>
              <a:t>修改</a:t>
            </a:r>
            <a:r>
              <a:rPr lang="zh-CN" altLang="en-US" dirty="0" smtClean="0">
                <a:latin typeface="Microsoft YaHei" charset="-122"/>
                <a:ea typeface="Microsoft YaHei" charset="-122"/>
                <a:cs typeface="Microsoft YaHei" charset="-122"/>
              </a:rPr>
              <a:t>时间片试试？</a:t>
            </a:r>
            <a:endParaRPr lang="en-US" altLang="zh-CN" dirty="0" smtClean="0">
              <a:latin typeface="Microsoft YaHei" charset="-122"/>
              <a:ea typeface="Microsoft YaHei" charset="-122"/>
              <a:cs typeface="Microsoft YaHei" charset="-122"/>
            </a:endParaRPr>
          </a:p>
          <a:p>
            <a:pPr marL="742950" lvl="2" indent="-285750">
              <a:lnSpc>
                <a:spcPct val="100000"/>
              </a:lnSpc>
              <a:spcBef>
                <a:spcPts val="0"/>
              </a:spcBef>
            </a:pPr>
            <a:r>
              <a:rPr lang="en-US" altLang="zh-CN" dirty="0" smtClean="0">
                <a:latin typeface="Microsoft YaHei" charset="-122"/>
                <a:ea typeface="Microsoft YaHei" charset="-122"/>
                <a:cs typeface="Microsoft YaHei" charset="-122"/>
              </a:rPr>
              <a:t>(include/</a:t>
            </a:r>
            <a:r>
              <a:rPr lang="en-US" altLang="zh-CN" dirty="0" err="1" smtClean="0">
                <a:latin typeface="Microsoft YaHei" charset="-122"/>
                <a:ea typeface="Microsoft YaHei" charset="-122"/>
                <a:cs typeface="Microsoft YaHei" charset="-122"/>
              </a:rPr>
              <a:t>sched.h</a:t>
            </a:r>
            <a:r>
              <a:rPr lang="en-US" altLang="zh-CN" dirty="0" smtClean="0">
                <a:latin typeface="Microsoft YaHei" charset="-122"/>
                <a:ea typeface="Microsoft YaHei" charset="-122"/>
                <a:cs typeface="Microsoft YaHei" charset="-122"/>
              </a:rPr>
              <a:t>)</a:t>
            </a:r>
            <a:r>
              <a:rPr lang="zh-CN" altLang="en-US" dirty="0" smtClean="0">
                <a:latin typeface="Microsoft YaHei" charset="-122"/>
                <a:ea typeface="Microsoft YaHei" charset="-122"/>
                <a:cs typeface="Microsoft YaHei" charset="-122"/>
              </a:rPr>
              <a:t> </a:t>
            </a:r>
            <a:r>
              <a:rPr lang="en-US" altLang="zh-CN" dirty="0" smtClean="0">
                <a:latin typeface="Microsoft YaHei" charset="-122"/>
                <a:ea typeface="Microsoft YaHei" charset="-122"/>
                <a:cs typeface="Microsoft YaHei" charset="-122"/>
              </a:rPr>
              <a:t>priority</a:t>
            </a:r>
          </a:p>
          <a:p>
            <a:pPr marL="742950" lvl="2" indent="-285750">
              <a:lnSpc>
                <a:spcPct val="100000"/>
              </a:lnSpc>
              <a:spcBef>
                <a:spcPts val="0"/>
              </a:spcBef>
            </a:pPr>
            <a:endParaRPr lang="en-US" altLang="zh-CN" dirty="0">
              <a:latin typeface="Microsoft YaHei" charset="-122"/>
              <a:ea typeface="Microsoft YaHei" charset="-122"/>
              <a:cs typeface="Microsoft YaHei" charset="-122"/>
            </a:endParaRPr>
          </a:p>
          <a:p>
            <a:pPr marL="1200150" lvl="3" indent="-285750">
              <a:lnSpc>
                <a:spcPct val="100000"/>
              </a:lnSpc>
              <a:spcBef>
                <a:spcPts val="0"/>
              </a:spcBef>
            </a:pPr>
            <a:r>
              <a:rPr lang="en-US" altLang="zh-CN" dirty="0" smtClean="0">
                <a:latin typeface="Microsoft YaHei" charset="-122"/>
                <a:ea typeface="Microsoft YaHei" charset="-122"/>
                <a:cs typeface="Microsoft YaHei" charset="-122"/>
              </a:rPr>
              <a:t>20</a:t>
            </a:r>
            <a:r>
              <a:rPr lang="zh-CN" altLang="en-US" dirty="0" smtClean="0">
                <a:latin typeface="Microsoft YaHei" charset="-122"/>
                <a:ea typeface="Microsoft YaHei" charset="-122"/>
                <a:cs typeface="Microsoft YaHei" charset="-122"/>
              </a:rPr>
              <a:t> </a:t>
            </a:r>
            <a:r>
              <a:rPr lang="en-US" altLang="zh-CN" dirty="0" smtClean="0">
                <a:latin typeface="Microsoft YaHei" charset="-122"/>
                <a:ea typeface="Microsoft YaHei" charset="-122"/>
                <a:cs typeface="Microsoft YaHei" charset="-122"/>
              </a:rPr>
              <a:t>tick</a:t>
            </a:r>
          </a:p>
          <a:p>
            <a:pPr marL="285750" lvl="1" indent="-285750">
              <a:lnSpc>
                <a:spcPct val="100000"/>
              </a:lnSpc>
              <a:spcBef>
                <a:spcPts val="0"/>
              </a:spcBef>
              <a:buSzTx/>
            </a:pPr>
            <a:endParaRPr lang="en-US" altLang="zh-CN" dirty="0">
              <a:latin typeface="Microsoft YaHei" charset="-122"/>
              <a:ea typeface="Microsoft YaHei" charset="-122"/>
              <a:cs typeface="Microsoft YaHei" charset="-122"/>
            </a:endParaRPr>
          </a:p>
          <a:p>
            <a:pPr marL="285750" lvl="1" indent="-285750">
              <a:lnSpc>
                <a:spcPct val="100000"/>
              </a:lnSpc>
              <a:spcBef>
                <a:spcPts val="0"/>
              </a:spcBef>
              <a:buSzTx/>
            </a:pPr>
            <a:endParaRPr lang="en-US" altLang="zh-CN" dirty="0" smtClean="0">
              <a:latin typeface="Microsoft YaHei" charset="-122"/>
              <a:ea typeface="Microsoft YaHei" charset="-122"/>
              <a:cs typeface="Microsoft YaHei" charset="-122"/>
            </a:endParaRPr>
          </a:p>
        </p:txBody>
      </p:sp>
      <p:pic>
        <p:nvPicPr>
          <p:cNvPr id="8" name="Picture 7"/>
          <p:cNvPicPr>
            <a:picLocks noChangeAspect="1"/>
          </p:cNvPicPr>
          <p:nvPr/>
        </p:nvPicPr>
        <p:blipFill>
          <a:blip r:embed="rId2"/>
          <a:stretch>
            <a:fillRect/>
          </a:stretch>
        </p:blipFill>
        <p:spPr>
          <a:xfrm>
            <a:off x="6868421" y="3118981"/>
            <a:ext cx="2825174" cy="3526077"/>
          </a:xfrm>
          <a:prstGeom prst="rect">
            <a:avLst/>
          </a:prstGeom>
        </p:spPr>
      </p:pic>
    </p:spTree>
    <p:extLst>
      <p:ext uri="{BB962C8B-B14F-4D97-AF65-F5344CB8AC3E}">
        <p14:creationId xmlns:p14="http://schemas.microsoft.com/office/powerpoint/2010/main" val="7061094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Microsoft YaHei" charset="-122"/>
                <a:ea typeface="Microsoft YaHei" charset="-122"/>
                <a:cs typeface="Microsoft YaHei" charset="-122"/>
              </a:rPr>
              <a:t>Lab3-</a:t>
            </a:r>
            <a:r>
              <a:rPr lang="zh-CN" altLang="en-US" b="1" dirty="0">
                <a:latin typeface="Microsoft YaHei" charset="-122"/>
                <a:ea typeface="Microsoft YaHei" charset="-122"/>
                <a:cs typeface="Microsoft YaHei" charset="-122"/>
              </a:rPr>
              <a:t>进程运行轨迹的跟踪与</a:t>
            </a:r>
            <a:r>
              <a:rPr lang="zh-CN" altLang="en-US" b="1" dirty="0" smtClean="0">
                <a:latin typeface="Microsoft YaHei" charset="-122"/>
                <a:ea typeface="Microsoft YaHei" charset="-122"/>
                <a:cs typeface="Microsoft YaHei" charset="-122"/>
              </a:rPr>
              <a:t>统计</a:t>
            </a:r>
            <a:endParaRPr lang="en-US" dirty="0">
              <a:latin typeface="Microsoft YaHei" charset="-122"/>
              <a:ea typeface="Microsoft YaHei" charset="-122"/>
              <a:cs typeface="Microsoft YaHei" charset="-122"/>
            </a:endParaRPr>
          </a:p>
        </p:txBody>
      </p:sp>
      <p:sp>
        <p:nvSpPr>
          <p:cNvPr id="3" name="Content Placeholder 2"/>
          <p:cNvSpPr>
            <a:spLocks noGrp="1"/>
          </p:cNvSpPr>
          <p:nvPr>
            <p:ph idx="1"/>
          </p:nvPr>
        </p:nvSpPr>
        <p:spPr/>
        <p:txBody>
          <a:bodyPr>
            <a:normAutofit/>
          </a:bodyPr>
          <a:lstStyle/>
          <a:p>
            <a:pPr marL="285750" lvl="1" indent="-285750">
              <a:lnSpc>
                <a:spcPct val="100000"/>
              </a:lnSpc>
              <a:spcBef>
                <a:spcPts val="0"/>
              </a:spcBef>
              <a:buSzTx/>
            </a:pPr>
            <a:r>
              <a:rPr lang="zh-CN" altLang="en-US" dirty="0" smtClean="0">
                <a:latin typeface="Microsoft YaHei" charset="-122"/>
                <a:ea typeface="Microsoft YaHei" charset="-122"/>
                <a:cs typeface="Microsoft YaHei" charset="-122"/>
              </a:rPr>
              <a:t>修改时间片试试？</a:t>
            </a:r>
            <a:endParaRPr lang="en-US" altLang="zh-CN" dirty="0" smtClean="0">
              <a:latin typeface="Microsoft YaHei" charset="-122"/>
              <a:ea typeface="Microsoft YaHei" charset="-122"/>
              <a:cs typeface="Microsoft YaHei" charset="-122"/>
            </a:endParaRPr>
          </a:p>
          <a:p>
            <a:pPr marL="742950" lvl="2" indent="-285750">
              <a:lnSpc>
                <a:spcPct val="100000"/>
              </a:lnSpc>
              <a:spcBef>
                <a:spcPts val="0"/>
              </a:spcBef>
            </a:pPr>
            <a:endParaRPr lang="en-US" altLang="zh-CN" dirty="0" smtClean="0">
              <a:latin typeface="Microsoft YaHei" charset="-122"/>
              <a:ea typeface="Microsoft YaHei" charset="-122"/>
              <a:cs typeface="Microsoft YaHei" charset="-122"/>
            </a:endParaRPr>
          </a:p>
          <a:p>
            <a:pPr marL="742950" lvl="2" indent="-285750">
              <a:lnSpc>
                <a:spcPct val="100000"/>
              </a:lnSpc>
              <a:spcBef>
                <a:spcPts val="0"/>
              </a:spcBef>
            </a:pPr>
            <a:r>
              <a:rPr lang="en-US" altLang="zh-CN" dirty="0" smtClean="0">
                <a:latin typeface="Microsoft YaHei" charset="-122"/>
                <a:ea typeface="Microsoft YaHei" charset="-122"/>
                <a:cs typeface="Microsoft YaHei" charset="-122"/>
              </a:rPr>
              <a:t>10</a:t>
            </a:r>
            <a:r>
              <a:rPr lang="zh-CN" altLang="en-US" dirty="0" smtClean="0">
                <a:latin typeface="Microsoft YaHei" charset="-122"/>
                <a:ea typeface="Microsoft YaHei" charset="-122"/>
                <a:cs typeface="Microsoft YaHei" charset="-122"/>
              </a:rPr>
              <a:t> </a:t>
            </a:r>
            <a:r>
              <a:rPr lang="en-US" altLang="zh-CN" dirty="0" smtClean="0">
                <a:latin typeface="Microsoft YaHei" charset="-122"/>
                <a:ea typeface="Microsoft YaHei" charset="-122"/>
                <a:cs typeface="Microsoft YaHei" charset="-122"/>
              </a:rPr>
              <a:t>tick</a:t>
            </a:r>
          </a:p>
          <a:p>
            <a:pPr marL="285750" lvl="1" indent="-285750">
              <a:lnSpc>
                <a:spcPct val="100000"/>
              </a:lnSpc>
              <a:spcBef>
                <a:spcPts val="0"/>
              </a:spcBef>
              <a:buSzTx/>
            </a:pPr>
            <a:endParaRPr lang="en-US" altLang="zh-CN" dirty="0">
              <a:latin typeface="Microsoft YaHei" charset="-122"/>
              <a:ea typeface="Microsoft YaHei" charset="-122"/>
              <a:cs typeface="Microsoft YaHei" charset="-122"/>
            </a:endParaRPr>
          </a:p>
          <a:p>
            <a:pPr marL="285750" lvl="1" indent="-285750">
              <a:lnSpc>
                <a:spcPct val="100000"/>
              </a:lnSpc>
              <a:spcBef>
                <a:spcPts val="0"/>
              </a:spcBef>
              <a:buSzTx/>
            </a:pPr>
            <a:endParaRPr lang="en-US" altLang="zh-CN" dirty="0" smtClean="0">
              <a:latin typeface="Microsoft YaHei" charset="-122"/>
              <a:ea typeface="Microsoft YaHei" charset="-122"/>
              <a:cs typeface="Microsoft YaHei" charset="-122"/>
            </a:endParaRPr>
          </a:p>
        </p:txBody>
      </p:sp>
      <p:pic>
        <p:nvPicPr>
          <p:cNvPr id="5" name="Picture 4"/>
          <p:cNvPicPr>
            <a:picLocks noChangeAspect="1"/>
          </p:cNvPicPr>
          <p:nvPr/>
        </p:nvPicPr>
        <p:blipFill>
          <a:blip r:embed="rId2"/>
          <a:stretch>
            <a:fillRect/>
          </a:stretch>
        </p:blipFill>
        <p:spPr>
          <a:xfrm>
            <a:off x="5660544" y="1573745"/>
            <a:ext cx="4285121" cy="5018102"/>
          </a:xfrm>
          <a:prstGeom prst="rect">
            <a:avLst/>
          </a:prstGeom>
        </p:spPr>
      </p:pic>
    </p:spTree>
    <p:extLst>
      <p:ext uri="{BB962C8B-B14F-4D97-AF65-F5344CB8AC3E}">
        <p14:creationId xmlns:p14="http://schemas.microsoft.com/office/powerpoint/2010/main" val="2914276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Microsoft YaHei" charset="-122"/>
                <a:ea typeface="Microsoft YaHei" charset="-122"/>
                <a:cs typeface="Microsoft YaHei" charset="-122"/>
              </a:rPr>
              <a:t>Lab3-</a:t>
            </a:r>
            <a:r>
              <a:rPr lang="zh-CN" altLang="en-US" b="1" dirty="0">
                <a:latin typeface="Microsoft YaHei" charset="-122"/>
                <a:ea typeface="Microsoft YaHei" charset="-122"/>
                <a:cs typeface="Microsoft YaHei" charset="-122"/>
              </a:rPr>
              <a:t>进程运行轨迹的跟踪与</a:t>
            </a:r>
            <a:r>
              <a:rPr lang="zh-CN" altLang="en-US" b="1" dirty="0" smtClean="0">
                <a:latin typeface="Microsoft YaHei" charset="-122"/>
                <a:ea typeface="Microsoft YaHei" charset="-122"/>
                <a:cs typeface="Microsoft YaHei" charset="-122"/>
              </a:rPr>
              <a:t>统计</a:t>
            </a:r>
            <a:endParaRPr lang="en-US" dirty="0">
              <a:latin typeface="Microsoft YaHei" charset="-122"/>
              <a:ea typeface="Microsoft YaHei" charset="-122"/>
              <a:cs typeface="Microsoft YaHei" charset="-122"/>
            </a:endParaRPr>
          </a:p>
        </p:txBody>
      </p:sp>
      <p:sp>
        <p:nvSpPr>
          <p:cNvPr id="3" name="Content Placeholder 2"/>
          <p:cNvSpPr>
            <a:spLocks noGrp="1"/>
          </p:cNvSpPr>
          <p:nvPr>
            <p:ph idx="1"/>
          </p:nvPr>
        </p:nvSpPr>
        <p:spPr/>
        <p:txBody>
          <a:bodyPr>
            <a:normAutofit/>
          </a:bodyPr>
          <a:lstStyle/>
          <a:p>
            <a:pPr marL="285750" lvl="1" indent="-285750">
              <a:lnSpc>
                <a:spcPct val="100000"/>
              </a:lnSpc>
              <a:spcBef>
                <a:spcPts val="0"/>
              </a:spcBef>
              <a:buSzTx/>
            </a:pPr>
            <a:r>
              <a:rPr lang="zh-CN" altLang="en-US" dirty="0" smtClean="0">
                <a:latin typeface="Microsoft YaHei" charset="-122"/>
                <a:ea typeface="Microsoft YaHei" charset="-122"/>
                <a:cs typeface="Microsoft YaHei" charset="-122"/>
              </a:rPr>
              <a:t>修改时间片试试？</a:t>
            </a:r>
            <a:endParaRPr lang="en-US" altLang="zh-CN" dirty="0" smtClean="0">
              <a:latin typeface="Microsoft YaHei" charset="-122"/>
              <a:ea typeface="Microsoft YaHei" charset="-122"/>
              <a:cs typeface="Microsoft YaHei" charset="-122"/>
            </a:endParaRPr>
          </a:p>
          <a:p>
            <a:pPr marL="742950" lvl="2" indent="-285750">
              <a:lnSpc>
                <a:spcPct val="100000"/>
              </a:lnSpc>
              <a:spcBef>
                <a:spcPts val="0"/>
              </a:spcBef>
            </a:pPr>
            <a:endParaRPr lang="en-US" altLang="zh-CN" dirty="0" smtClean="0">
              <a:latin typeface="Microsoft YaHei" charset="-122"/>
              <a:ea typeface="Microsoft YaHei" charset="-122"/>
              <a:cs typeface="Microsoft YaHei" charset="-122"/>
            </a:endParaRPr>
          </a:p>
          <a:p>
            <a:pPr marL="742950" lvl="2" indent="-285750">
              <a:lnSpc>
                <a:spcPct val="100000"/>
              </a:lnSpc>
              <a:spcBef>
                <a:spcPts val="0"/>
              </a:spcBef>
            </a:pPr>
            <a:r>
              <a:rPr lang="en-US" altLang="zh-CN" dirty="0" smtClean="0">
                <a:latin typeface="Microsoft YaHei" charset="-122"/>
                <a:ea typeface="Microsoft YaHei" charset="-122"/>
                <a:cs typeface="Microsoft YaHei" charset="-122"/>
              </a:rPr>
              <a:t>50</a:t>
            </a:r>
            <a:r>
              <a:rPr lang="zh-CN" altLang="en-US" dirty="0" smtClean="0">
                <a:latin typeface="Microsoft YaHei" charset="-122"/>
                <a:ea typeface="Microsoft YaHei" charset="-122"/>
                <a:cs typeface="Microsoft YaHei" charset="-122"/>
              </a:rPr>
              <a:t> </a:t>
            </a:r>
            <a:r>
              <a:rPr lang="en-US" altLang="zh-CN" dirty="0" smtClean="0">
                <a:latin typeface="Microsoft YaHei" charset="-122"/>
                <a:ea typeface="Microsoft YaHei" charset="-122"/>
                <a:cs typeface="Microsoft YaHei" charset="-122"/>
              </a:rPr>
              <a:t>tick</a:t>
            </a:r>
          </a:p>
          <a:p>
            <a:pPr marL="285750" lvl="1" indent="-285750">
              <a:lnSpc>
                <a:spcPct val="100000"/>
              </a:lnSpc>
              <a:spcBef>
                <a:spcPts val="0"/>
              </a:spcBef>
              <a:buSzTx/>
            </a:pPr>
            <a:endParaRPr lang="en-US" altLang="zh-CN" dirty="0">
              <a:latin typeface="Microsoft YaHei" charset="-122"/>
              <a:ea typeface="Microsoft YaHei" charset="-122"/>
              <a:cs typeface="Microsoft YaHei" charset="-122"/>
            </a:endParaRPr>
          </a:p>
          <a:p>
            <a:pPr marL="285750" lvl="1" indent="-285750">
              <a:lnSpc>
                <a:spcPct val="100000"/>
              </a:lnSpc>
              <a:spcBef>
                <a:spcPts val="0"/>
              </a:spcBef>
              <a:buSzTx/>
            </a:pPr>
            <a:endParaRPr lang="en-US" altLang="zh-CN" dirty="0" smtClean="0">
              <a:latin typeface="Microsoft YaHei" charset="-122"/>
              <a:ea typeface="Microsoft YaHei" charset="-122"/>
              <a:cs typeface="Microsoft YaHei" charset="-122"/>
            </a:endParaRPr>
          </a:p>
        </p:txBody>
      </p:sp>
      <p:pic>
        <p:nvPicPr>
          <p:cNvPr id="6" name="Picture 5"/>
          <p:cNvPicPr>
            <a:picLocks noChangeAspect="1"/>
          </p:cNvPicPr>
          <p:nvPr/>
        </p:nvPicPr>
        <p:blipFill>
          <a:blip r:embed="rId2"/>
          <a:stretch>
            <a:fillRect/>
          </a:stretch>
        </p:blipFill>
        <p:spPr>
          <a:xfrm>
            <a:off x="5777168" y="1629061"/>
            <a:ext cx="3963725" cy="4907470"/>
          </a:xfrm>
          <a:prstGeom prst="rect">
            <a:avLst/>
          </a:prstGeom>
        </p:spPr>
      </p:pic>
    </p:spTree>
    <p:extLst>
      <p:ext uri="{BB962C8B-B14F-4D97-AF65-F5344CB8AC3E}">
        <p14:creationId xmlns:p14="http://schemas.microsoft.com/office/powerpoint/2010/main" val="206097839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Microsoft YaHei" charset="-122"/>
                <a:ea typeface="Microsoft YaHei" charset="-122"/>
                <a:cs typeface="Microsoft YaHei" charset="-122"/>
              </a:rPr>
              <a:t>Lab3-</a:t>
            </a:r>
            <a:r>
              <a:rPr lang="zh-CN" altLang="en-US" b="1" dirty="0">
                <a:latin typeface="Microsoft YaHei" charset="-122"/>
                <a:ea typeface="Microsoft YaHei" charset="-122"/>
                <a:cs typeface="Microsoft YaHei" charset="-122"/>
              </a:rPr>
              <a:t>进程运行轨迹的跟踪与统计</a:t>
            </a:r>
            <a:endParaRPr lang="en-US" dirty="0"/>
          </a:p>
        </p:txBody>
      </p:sp>
      <p:sp>
        <p:nvSpPr>
          <p:cNvPr id="3" name="Content Placeholder 2"/>
          <p:cNvSpPr>
            <a:spLocks noGrp="1"/>
          </p:cNvSpPr>
          <p:nvPr>
            <p:ph idx="1"/>
          </p:nvPr>
        </p:nvSpPr>
        <p:spPr/>
        <p:txBody>
          <a:bodyPr/>
          <a:lstStyle/>
          <a:p>
            <a:r>
              <a:rPr lang="zh-CN" altLang="en-US" dirty="0" smtClean="0">
                <a:latin typeface="Microsoft YaHei" charset="-122"/>
                <a:ea typeface="Microsoft YaHei" charset="-122"/>
                <a:cs typeface="Microsoft YaHei" charset="-122"/>
              </a:rPr>
              <a:t>结论：</a:t>
            </a:r>
            <a:endParaRPr lang="en-US" altLang="zh-CN" dirty="0" smtClean="0">
              <a:latin typeface="Microsoft YaHei" charset="-122"/>
              <a:ea typeface="Microsoft YaHei" charset="-122"/>
              <a:cs typeface="Microsoft YaHei" charset="-122"/>
            </a:endParaRPr>
          </a:p>
          <a:p>
            <a:pPr lvl="1"/>
            <a:r>
              <a:rPr lang="zh-CN" altLang="en-US" dirty="0" smtClean="0">
                <a:latin typeface="Microsoft YaHei" charset="-122"/>
                <a:ea typeface="Microsoft YaHei" charset="-122"/>
                <a:cs typeface="Microsoft YaHei" charset="-122"/>
              </a:rPr>
              <a:t>时间</a:t>
            </a:r>
            <a:r>
              <a:rPr lang="zh-CN" altLang="en-US" dirty="0">
                <a:latin typeface="Microsoft YaHei" charset="-122"/>
                <a:ea typeface="Microsoft YaHei" charset="-122"/>
                <a:cs typeface="Microsoft YaHei" charset="-122"/>
              </a:rPr>
              <a:t>片变</a:t>
            </a:r>
            <a:r>
              <a:rPr lang="zh-CN" altLang="en-US" dirty="0" smtClean="0">
                <a:latin typeface="Microsoft YaHei" charset="-122"/>
                <a:ea typeface="Microsoft YaHei" charset="-122"/>
                <a:cs typeface="Microsoft YaHei" charset="-122"/>
              </a:rPr>
              <a:t>小（</a:t>
            </a:r>
            <a:r>
              <a:rPr lang="en-US" altLang="zh-CN" dirty="0" smtClean="0">
                <a:latin typeface="Microsoft YaHei" charset="-122"/>
                <a:ea typeface="Microsoft YaHei" charset="-122"/>
                <a:cs typeface="Microsoft YaHei" charset="-122"/>
              </a:rPr>
              <a:t>20-&gt;10</a:t>
            </a:r>
            <a:r>
              <a:rPr lang="zh-CN" altLang="en-US" dirty="0" smtClean="0">
                <a:latin typeface="Microsoft YaHei" charset="-122"/>
                <a:ea typeface="Microsoft YaHei" charset="-122"/>
                <a:cs typeface="Microsoft YaHei" charset="-122"/>
              </a:rPr>
              <a:t>）：进程</a:t>
            </a:r>
            <a:r>
              <a:rPr lang="zh-CN" altLang="en-US" dirty="0">
                <a:latin typeface="Microsoft YaHei" charset="-122"/>
                <a:ea typeface="Microsoft YaHei" charset="-122"/>
                <a:cs typeface="Microsoft YaHei" charset="-122"/>
              </a:rPr>
              <a:t>因时间片到时产生的进程调度次数变多，该进程等待时间越长</a:t>
            </a:r>
            <a:r>
              <a:rPr lang="zh-CN" altLang="en-US" dirty="0" smtClean="0">
                <a:latin typeface="Microsoft YaHei" charset="-122"/>
                <a:ea typeface="Microsoft YaHei" charset="-122"/>
                <a:cs typeface="Microsoft YaHei" charset="-122"/>
              </a:rPr>
              <a:t>。</a:t>
            </a:r>
            <a:endParaRPr lang="en-US" altLang="zh-CN" dirty="0">
              <a:latin typeface="Microsoft YaHei" charset="-122"/>
              <a:ea typeface="Microsoft YaHei" charset="-122"/>
              <a:cs typeface="Microsoft YaHei" charset="-122"/>
            </a:endParaRPr>
          </a:p>
          <a:p>
            <a:pPr lvl="1"/>
            <a:r>
              <a:rPr lang="zh-CN" altLang="en-US" dirty="0" smtClean="0">
                <a:latin typeface="Microsoft YaHei" charset="-122"/>
                <a:ea typeface="Microsoft YaHei" charset="-122"/>
                <a:cs typeface="Microsoft YaHei" charset="-122"/>
              </a:rPr>
              <a:t>时间</a:t>
            </a:r>
            <a:r>
              <a:rPr lang="zh-CN" altLang="en-US" dirty="0">
                <a:latin typeface="Microsoft YaHei" charset="-122"/>
                <a:ea typeface="Microsoft YaHei" charset="-122"/>
                <a:cs typeface="Microsoft YaHei" charset="-122"/>
              </a:rPr>
              <a:t>片</a:t>
            </a:r>
            <a:r>
              <a:rPr lang="zh-CN" altLang="en-US" dirty="0" smtClean="0">
                <a:latin typeface="Microsoft YaHei" charset="-122"/>
                <a:ea typeface="Microsoft YaHei" charset="-122"/>
                <a:cs typeface="Microsoft YaHei" charset="-122"/>
              </a:rPr>
              <a:t>增大（</a:t>
            </a:r>
            <a:r>
              <a:rPr lang="en-US" altLang="zh-CN" dirty="0" smtClean="0">
                <a:latin typeface="Microsoft YaHei" charset="-122"/>
                <a:ea typeface="Microsoft YaHei" charset="-122"/>
                <a:cs typeface="Microsoft YaHei" charset="-122"/>
              </a:rPr>
              <a:t>20-&gt;50</a:t>
            </a:r>
            <a:r>
              <a:rPr lang="zh-CN" altLang="en-US" dirty="0" smtClean="0">
                <a:latin typeface="Microsoft YaHei" charset="-122"/>
                <a:ea typeface="Microsoft YaHei" charset="-122"/>
                <a:cs typeface="Microsoft YaHei" charset="-122"/>
              </a:rPr>
              <a:t>），进程等待时间片的时间也随之</a:t>
            </a:r>
            <a:r>
              <a:rPr lang="zh-CN" altLang="en-US" dirty="0">
                <a:latin typeface="Microsoft YaHei" charset="-122"/>
                <a:ea typeface="Microsoft YaHei" charset="-122"/>
                <a:cs typeface="Microsoft YaHei" charset="-122"/>
              </a:rPr>
              <a:t>变长</a:t>
            </a:r>
            <a:r>
              <a:rPr lang="zh-CN" altLang="en-US" dirty="0" smtClean="0">
                <a:latin typeface="Microsoft YaHei" charset="-122"/>
                <a:ea typeface="Microsoft YaHei" charset="-122"/>
                <a:cs typeface="Microsoft YaHei" charset="-122"/>
              </a:rPr>
              <a:t>。</a:t>
            </a:r>
            <a:endParaRPr 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459508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TextShape 1"/>
          <p:cNvSpPr txBox="1"/>
          <p:nvPr/>
        </p:nvSpPr>
        <p:spPr>
          <a:xfrm>
            <a:off x="1080000" y="249840"/>
            <a:ext cx="9905760" cy="1478160"/>
          </a:xfrm>
          <a:prstGeom prst="rect">
            <a:avLst/>
          </a:prstGeom>
          <a:noFill/>
          <a:ln>
            <a:noFill/>
          </a:ln>
        </p:spPr>
        <p:txBody>
          <a:bodyPr anchor="ctr"/>
          <a:lstStyle/>
          <a:p>
            <a:pPr>
              <a:lnSpc>
                <a:spcPct val="90000"/>
              </a:lnSpc>
            </a:pPr>
            <a:r>
              <a:rPr lang="en-US" sz="3600" b="0" strike="noStrike" cap="all" spc="-1" dirty="0">
                <a:latin typeface="Microsoft YaHei"/>
                <a:ea typeface="Microsoft YaHei"/>
              </a:rPr>
              <a:t>Lab5-实验目的</a:t>
            </a:r>
            <a:endParaRPr lang="en-US" sz="3600" b="0" strike="noStrike" spc="-1" dirty="0">
              <a:latin typeface="Tw Cen MT"/>
            </a:endParaRPr>
          </a:p>
        </p:txBody>
      </p:sp>
      <p:sp>
        <p:nvSpPr>
          <p:cNvPr id="251" name="TextShape 2"/>
          <p:cNvSpPr txBox="1"/>
          <p:nvPr/>
        </p:nvSpPr>
        <p:spPr>
          <a:xfrm>
            <a:off x="1450080" y="2376000"/>
            <a:ext cx="8629920" cy="2001960"/>
          </a:xfrm>
          <a:prstGeom prst="rect">
            <a:avLst/>
          </a:prstGeom>
          <a:noFill/>
          <a:ln>
            <a:noFill/>
          </a:ln>
        </p:spPr>
        <p:txBody>
          <a:bodyPr lIns="90000" tIns="45000" rIns="90000" bIns="45000"/>
          <a:lstStyle/>
          <a:p>
            <a:r>
              <a:rPr lang="en-US" sz="2400" b="0" strike="noStrike" spc="-1">
                <a:solidFill>
                  <a:srgbClr val="2F2F2F"/>
                </a:solidFill>
                <a:latin typeface="Times New Roman"/>
              </a:rPr>
              <a:t>1</a:t>
            </a:r>
            <a:r>
              <a:rPr lang="zh-CN" sz="2400" b="0" strike="noStrike" spc="-1">
                <a:solidFill>
                  <a:srgbClr val="2F2F2F"/>
                </a:solidFill>
                <a:latin typeface="Times New Roman"/>
              </a:rPr>
              <a:t>、加深对进程同步与互斥概念的认识；</a:t>
            </a:r>
            <a:endParaRPr lang="en-US" sz="2400" b="0" strike="noStrike" spc="-1">
              <a:latin typeface="Times New Roman"/>
            </a:endParaRPr>
          </a:p>
          <a:p>
            <a:r>
              <a:rPr lang="en-US" sz="2400" b="0" strike="noStrike" spc="-1">
                <a:solidFill>
                  <a:srgbClr val="2F2F2F"/>
                </a:solidFill>
                <a:latin typeface="Times New Roman"/>
              </a:rPr>
              <a:t>2</a:t>
            </a:r>
            <a:r>
              <a:rPr lang="zh-CN" sz="2400" b="0" strike="noStrike" spc="-1">
                <a:solidFill>
                  <a:srgbClr val="2F2F2F"/>
                </a:solidFill>
                <a:latin typeface="Times New Roman"/>
              </a:rPr>
              <a:t>、掌握信号量的使用，并应用它解决生产者——消费者问题；</a:t>
            </a:r>
            <a:endParaRPr lang="en-US" sz="2400" b="0" strike="noStrike" spc="-1">
              <a:latin typeface="Times New Roman"/>
            </a:endParaRPr>
          </a:p>
          <a:p>
            <a:r>
              <a:rPr lang="en-US" sz="2400" b="0" strike="noStrike" spc="-1">
                <a:solidFill>
                  <a:srgbClr val="2F2F2F"/>
                </a:solidFill>
                <a:latin typeface="Times New Roman"/>
              </a:rPr>
              <a:t>3</a:t>
            </a:r>
            <a:r>
              <a:rPr lang="zh-CN" sz="2400" b="0" strike="noStrike" spc="-1">
                <a:solidFill>
                  <a:srgbClr val="2F2F2F"/>
                </a:solidFill>
                <a:latin typeface="Times New Roman"/>
              </a:rPr>
              <a:t>、掌握信号量的实现原理。</a:t>
            </a:r>
            <a:endParaRPr lang="en-US" sz="2400" b="0" strike="noStrike" spc="-1">
              <a:latin typeface="Times New Roman"/>
            </a:endParaRPr>
          </a:p>
        </p:txBody>
      </p:sp>
    </p:spTree>
    <p:extLst>
      <p:ext uri="{BB962C8B-B14F-4D97-AF65-F5344CB8AC3E}">
        <p14:creationId xmlns:p14="http://schemas.microsoft.com/office/powerpoint/2010/main" val="80294324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extShape 1"/>
          <p:cNvSpPr txBox="1"/>
          <p:nvPr/>
        </p:nvSpPr>
        <p:spPr>
          <a:xfrm>
            <a:off x="1080000" y="249840"/>
            <a:ext cx="9905760" cy="1478160"/>
          </a:xfrm>
          <a:prstGeom prst="rect">
            <a:avLst/>
          </a:prstGeom>
          <a:noFill/>
          <a:ln>
            <a:noFill/>
          </a:ln>
        </p:spPr>
        <p:txBody>
          <a:bodyPr anchor="ctr"/>
          <a:lstStyle/>
          <a:p>
            <a:pPr>
              <a:lnSpc>
                <a:spcPct val="90000"/>
              </a:lnSpc>
            </a:pPr>
            <a:r>
              <a:rPr lang="en-US" sz="3600" b="0" strike="noStrike" cap="all" spc="-1" dirty="0">
                <a:latin typeface="Microsoft YaHei"/>
                <a:ea typeface="Microsoft YaHei"/>
              </a:rPr>
              <a:t>Lab5-实验内容</a:t>
            </a:r>
            <a:endParaRPr lang="en-US" sz="3600" b="0" strike="noStrike" spc="-1" dirty="0">
              <a:latin typeface="Tw Cen MT"/>
            </a:endParaRPr>
          </a:p>
        </p:txBody>
      </p:sp>
      <p:sp>
        <p:nvSpPr>
          <p:cNvPr id="253" name="TextShape 2"/>
          <p:cNvSpPr txBox="1"/>
          <p:nvPr/>
        </p:nvSpPr>
        <p:spPr>
          <a:xfrm>
            <a:off x="1764712" y="2016564"/>
            <a:ext cx="8369640" cy="2664000"/>
          </a:xfrm>
          <a:prstGeom prst="rect">
            <a:avLst/>
          </a:prstGeom>
          <a:noFill/>
          <a:ln>
            <a:noFill/>
          </a:ln>
        </p:spPr>
        <p:txBody>
          <a:bodyPr lIns="90000" tIns="45000" rIns="90000" bIns="45000"/>
          <a:lstStyle/>
          <a:p>
            <a:r>
              <a:rPr lang="en-US" sz="3200" b="0" strike="noStrike" spc="-1" dirty="0" err="1">
                <a:latin typeface="Arial"/>
              </a:rPr>
              <a:t>本次实验的基本内容是</a:t>
            </a:r>
            <a:r>
              <a:rPr lang="en-US" sz="3200" b="0" strike="noStrike" spc="-1" dirty="0">
                <a:latin typeface="Arial"/>
              </a:rPr>
              <a:t>：</a:t>
            </a:r>
          </a:p>
          <a:p>
            <a:r>
              <a:rPr lang="en-US" sz="3200" b="0" strike="noStrike" spc="-1" dirty="0" err="1">
                <a:latin typeface="Arial"/>
              </a:rPr>
              <a:t>在Ubuntu下编写程序，用信号量解决生产者</a:t>
            </a:r>
            <a:r>
              <a:rPr lang="en-US" sz="3200" b="0" strike="noStrike" spc="-1" dirty="0">
                <a:latin typeface="Arial"/>
              </a:rPr>
              <a:t>——</a:t>
            </a:r>
            <a:r>
              <a:rPr lang="en-US" sz="3200" b="0" strike="noStrike" spc="-1" dirty="0" err="1">
                <a:latin typeface="Arial"/>
              </a:rPr>
              <a:t>消费者问题</a:t>
            </a:r>
            <a:r>
              <a:rPr lang="en-US" sz="3200" b="0" strike="noStrike" spc="-1" dirty="0">
                <a:latin typeface="Arial"/>
              </a:rPr>
              <a:t>；</a:t>
            </a:r>
          </a:p>
          <a:p>
            <a:r>
              <a:rPr lang="en-US" sz="3200" b="0" strike="noStrike" spc="-1" dirty="0">
                <a:latin typeface="Arial"/>
              </a:rPr>
              <a:t>在0.11中实现信号量，用生产者—</a:t>
            </a:r>
            <a:r>
              <a:rPr lang="en-US" sz="3200" b="0" strike="noStrike" spc="-1" dirty="0" err="1">
                <a:latin typeface="Arial"/>
              </a:rPr>
              <a:t>消费者程序检验之</a:t>
            </a:r>
            <a:r>
              <a:rPr lang="en-US" sz="3200" b="0" strike="noStrike" spc="-1" dirty="0">
                <a:latin typeface="Arial"/>
              </a:rPr>
              <a:t>。</a:t>
            </a:r>
          </a:p>
          <a:p>
            <a:endParaRPr lang="en-US" sz="3200" b="0" strike="noStrike" spc="-1" dirty="0">
              <a:latin typeface="Arial"/>
            </a:endParaRPr>
          </a:p>
        </p:txBody>
      </p:sp>
    </p:spTree>
    <p:extLst>
      <p:ext uri="{BB962C8B-B14F-4D97-AF65-F5344CB8AC3E}">
        <p14:creationId xmlns:p14="http://schemas.microsoft.com/office/powerpoint/2010/main" val="27981373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extShape 1"/>
          <p:cNvSpPr txBox="1"/>
          <p:nvPr/>
        </p:nvSpPr>
        <p:spPr>
          <a:xfrm>
            <a:off x="1080000" y="249840"/>
            <a:ext cx="9905760" cy="1478160"/>
          </a:xfrm>
          <a:prstGeom prst="rect">
            <a:avLst/>
          </a:prstGeom>
          <a:noFill/>
          <a:ln>
            <a:noFill/>
          </a:ln>
        </p:spPr>
        <p:txBody>
          <a:bodyPr anchor="ctr"/>
          <a:lstStyle/>
          <a:p>
            <a:pPr>
              <a:lnSpc>
                <a:spcPct val="90000"/>
              </a:lnSpc>
            </a:pPr>
            <a:r>
              <a:rPr lang="en-US" sz="3600" b="0" strike="noStrike" cap="all" spc="-1" dirty="0" smtClean="0">
                <a:latin typeface="Microsoft YaHei"/>
                <a:ea typeface="Microsoft YaHei"/>
              </a:rPr>
              <a:t>Lab5-</a:t>
            </a:r>
            <a:r>
              <a:rPr lang="en-US" altLang="zh-CN" sz="3600" cap="all" spc="-1" dirty="0" smtClean="0">
                <a:latin typeface="Microsoft YaHei"/>
                <a:ea typeface="Microsoft YaHei"/>
              </a:rPr>
              <a:t>UBUNTu</a:t>
            </a:r>
            <a:endParaRPr lang="en-US" sz="3600" b="0" strike="noStrike" spc="-1" dirty="0">
              <a:latin typeface="Tw Cen MT"/>
            </a:endParaRPr>
          </a:p>
        </p:txBody>
      </p:sp>
      <p:pic>
        <p:nvPicPr>
          <p:cNvPr id="255" name="图片 254"/>
          <p:cNvPicPr/>
          <p:nvPr/>
        </p:nvPicPr>
        <p:blipFill rotWithShape="1">
          <a:blip r:embed="rId2"/>
          <a:srcRect t="35211" b="51191"/>
          <a:stretch/>
        </p:blipFill>
        <p:spPr>
          <a:xfrm>
            <a:off x="4687773" y="821226"/>
            <a:ext cx="7090570" cy="889493"/>
          </a:xfrm>
          <a:prstGeom prst="rect">
            <a:avLst/>
          </a:prstGeom>
          <a:ln>
            <a:noFill/>
          </a:ln>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7773" y="2011110"/>
            <a:ext cx="7024088" cy="1057559"/>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7773" y="3414547"/>
            <a:ext cx="7185211" cy="1223951"/>
          </a:xfrm>
          <a:prstGeom prst="rect">
            <a:avLst/>
          </a:prstGeom>
        </p:spPr>
      </p:pic>
      <p:pic>
        <p:nvPicPr>
          <p:cNvPr id="4" name="图片 3"/>
          <p:cNvPicPr>
            <a:picLocks noChangeAspect="1"/>
          </p:cNvPicPr>
          <p:nvPr/>
        </p:nvPicPr>
        <p:blipFill rotWithShape="1">
          <a:blip r:embed="rId5">
            <a:extLst>
              <a:ext uri="{28A0092B-C50C-407E-A947-70E740481C1C}">
                <a14:useLocalDpi xmlns:a14="http://schemas.microsoft.com/office/drawing/2010/main" val="0"/>
              </a:ext>
            </a:extLst>
          </a:blip>
          <a:srcRect r="2566"/>
          <a:stretch/>
        </p:blipFill>
        <p:spPr>
          <a:xfrm>
            <a:off x="4687773" y="4984376"/>
            <a:ext cx="6936483" cy="799445"/>
          </a:xfrm>
          <a:prstGeom prst="rect">
            <a:avLst/>
          </a:prstGeom>
        </p:spPr>
      </p:pic>
      <p:sp>
        <p:nvSpPr>
          <p:cNvPr id="5" name="文本框 4"/>
          <p:cNvSpPr txBox="1"/>
          <p:nvPr/>
        </p:nvSpPr>
        <p:spPr>
          <a:xfrm>
            <a:off x="1148763" y="2916473"/>
            <a:ext cx="2369501" cy="1569660"/>
          </a:xfrm>
          <a:prstGeom prst="rect">
            <a:avLst/>
          </a:prstGeom>
          <a:noFill/>
        </p:spPr>
        <p:txBody>
          <a:bodyPr wrap="square" rtlCol="0">
            <a:spAutoFit/>
          </a:bodyPr>
          <a:lstStyle/>
          <a:p>
            <a:r>
              <a:rPr lang="zh-CN" altLang="en-US" sz="2400" dirty="0" smtClean="0"/>
              <a:t>利用</a:t>
            </a:r>
            <a:r>
              <a:rPr lang="en-US" altLang="zh-CN" sz="2400" dirty="0" err="1" smtClean="0"/>
              <a:t>linux</a:t>
            </a:r>
            <a:r>
              <a:rPr lang="zh-CN" altLang="en-US" sz="2400" dirty="0" smtClean="0"/>
              <a:t>的</a:t>
            </a:r>
            <a:r>
              <a:rPr lang="en-US" altLang="zh-CN" sz="2400" dirty="0" smtClean="0"/>
              <a:t>man</a:t>
            </a:r>
            <a:r>
              <a:rPr lang="zh-CN" altLang="en-US" sz="2400" dirty="0" smtClean="0"/>
              <a:t>手册查阅</a:t>
            </a:r>
            <a:r>
              <a:rPr lang="en-US" altLang="zh-CN" sz="2400" dirty="0" smtClean="0"/>
              <a:t>C</a:t>
            </a:r>
            <a:r>
              <a:rPr lang="zh-CN" altLang="en-US" sz="2400" dirty="0" smtClean="0"/>
              <a:t>线程库自带的信号量相关函数</a:t>
            </a:r>
            <a:endParaRPr lang="zh-CN" altLang="en-US" sz="2400" dirty="0"/>
          </a:p>
        </p:txBody>
      </p:sp>
    </p:spTree>
    <p:extLst>
      <p:ext uri="{BB962C8B-B14F-4D97-AF65-F5344CB8AC3E}">
        <p14:creationId xmlns:p14="http://schemas.microsoft.com/office/powerpoint/2010/main" val="1987808090"/>
      </p:ext>
    </p:extLst>
  </p:cSld>
  <p:clrMapOvr>
    <a:masterClrMapping/>
  </p:clrMapOvr>
  <p:timing>
    <p:tnLst>
      <p:par>
        <p:cTn id="1" dur="indefinite" restart="never" nodeType="tmRoot">
          <p:childTnLst>
            <p:seq>
              <p:cTn id="2"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5"/>
                                        </p:tgtEl>
                                        <p:attrNameLst>
                                          <p:attrName>style.visibility</p:attrName>
                                        </p:attrNameLst>
                                      </p:cBhvr>
                                      <p:to>
                                        <p:strVal val="visible"/>
                                      </p:to>
                                    </p:set>
                                    <p:animEffect transition="in" filter="fade">
                                      <p:cBhvr>
                                        <p:cTn id="7" dur="500"/>
                                        <p:tgtEl>
                                          <p:spTgt spid="255"/>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TextShape 1"/>
          <p:cNvSpPr txBox="1"/>
          <p:nvPr/>
        </p:nvSpPr>
        <p:spPr>
          <a:xfrm>
            <a:off x="1141560" y="618480"/>
            <a:ext cx="9905760" cy="1478160"/>
          </a:xfrm>
          <a:prstGeom prst="rect">
            <a:avLst/>
          </a:prstGeom>
          <a:noFill/>
          <a:ln>
            <a:noFill/>
          </a:ln>
        </p:spPr>
        <p:txBody>
          <a:bodyPr anchor="ctr"/>
          <a:lstStyle/>
          <a:p>
            <a:pPr>
              <a:lnSpc>
                <a:spcPct val="90000"/>
              </a:lnSpc>
            </a:pPr>
            <a:r>
              <a:rPr lang="en-US" sz="3600" b="0" strike="noStrike" cap="all" spc="-1" dirty="0" smtClean="0">
                <a:latin typeface="Microsoft YaHei"/>
                <a:ea typeface="Microsoft YaHei"/>
              </a:rPr>
              <a:t>Lab5-</a:t>
            </a:r>
            <a:r>
              <a:rPr lang="en-US" altLang="zh-CN" sz="3600" cap="all" spc="-1" dirty="0" smtClean="0">
                <a:latin typeface="Microsoft YaHei"/>
                <a:ea typeface="Microsoft YaHei"/>
              </a:rPr>
              <a:t>linux0.11</a:t>
            </a:r>
            <a:r>
              <a:rPr lang="zh-CN" altLang="en-US" sz="3600" cap="all" spc="-1" dirty="0" smtClean="0">
                <a:latin typeface="Microsoft YaHei"/>
                <a:ea typeface="Microsoft YaHei"/>
              </a:rPr>
              <a:t>下</a:t>
            </a:r>
            <a:r>
              <a:rPr lang="en-US" sz="3600" b="0" strike="noStrike" cap="all" spc="-1" dirty="0" err="1" smtClean="0">
                <a:latin typeface="Microsoft YaHei"/>
                <a:ea typeface="Microsoft YaHei"/>
              </a:rPr>
              <a:t>信号量</a:t>
            </a:r>
            <a:r>
              <a:rPr lang="zh-CN" altLang="en-US" sz="3600" cap="all" spc="-1" dirty="0">
                <a:latin typeface="Microsoft YaHei"/>
                <a:ea typeface="Microsoft YaHei"/>
              </a:rPr>
              <a:t>分析</a:t>
            </a:r>
            <a:endParaRPr lang="en-US" sz="3600" b="0" strike="noStrike" spc="-1" dirty="0">
              <a:latin typeface="Tw Cen MT"/>
            </a:endParaRPr>
          </a:p>
        </p:txBody>
      </p:sp>
      <p:sp>
        <p:nvSpPr>
          <p:cNvPr id="258" name="TextShape 2"/>
          <p:cNvSpPr txBox="1"/>
          <p:nvPr/>
        </p:nvSpPr>
        <p:spPr>
          <a:xfrm>
            <a:off x="1141560" y="2304000"/>
            <a:ext cx="9905760" cy="3541320"/>
          </a:xfrm>
          <a:prstGeom prst="rect">
            <a:avLst/>
          </a:prstGeom>
          <a:noFill/>
          <a:ln>
            <a:noFill/>
          </a:ln>
        </p:spPr>
        <p:txBody>
          <a:bodyPr/>
          <a:lstStyle/>
          <a:p>
            <a:pPr marL="228600" indent="-228240">
              <a:lnSpc>
                <a:spcPct val="120000"/>
              </a:lnSpc>
              <a:spcBef>
                <a:spcPts val="1001"/>
              </a:spcBef>
              <a:buClr>
                <a:srgbClr val="FFFFFF"/>
              </a:buClr>
              <a:buSzPct val="125000"/>
              <a:buFont typeface="Arial"/>
              <a:buChar char="•"/>
            </a:pPr>
            <a:r>
              <a:rPr lang="en-US" sz="2400" b="0" strike="noStrike" spc="-1" dirty="0" err="1">
                <a:latin typeface="Microsoft YaHei"/>
                <a:ea typeface="Microsoft YaHei"/>
              </a:rPr>
              <a:t>信号量的组成</a:t>
            </a:r>
            <a:endParaRPr lang="en-US" sz="2400" b="0" strike="noStrike" spc="-1" dirty="0">
              <a:latin typeface="Tw Cen MT"/>
            </a:endParaRPr>
          </a:p>
          <a:p>
            <a:pPr>
              <a:lnSpc>
                <a:spcPct val="120000"/>
              </a:lnSpc>
              <a:spcBef>
                <a:spcPts val="1001"/>
              </a:spcBef>
            </a:pPr>
            <a:r>
              <a:rPr lang="en-US" sz="2400" b="0" strike="noStrike" spc="-1" dirty="0">
                <a:latin typeface="Microsoft YaHei"/>
                <a:ea typeface="Microsoft YaHei"/>
              </a:rPr>
              <a:t>1. </a:t>
            </a:r>
            <a:r>
              <a:rPr lang="en-US" sz="2400" b="0" strike="noStrike" spc="-1" dirty="0" err="1">
                <a:latin typeface="Microsoft YaHei"/>
                <a:ea typeface="Microsoft YaHei"/>
              </a:rPr>
              <a:t>需要有一个整形变量value，用作进程同步</a:t>
            </a:r>
            <a:r>
              <a:rPr lang="en-US" sz="2400" b="0" strike="noStrike" spc="-1" dirty="0">
                <a:latin typeface="Microsoft YaHei"/>
                <a:ea typeface="Microsoft YaHei"/>
              </a:rPr>
              <a:t>。</a:t>
            </a:r>
            <a:endParaRPr lang="en-US" sz="2400" b="0" strike="noStrike" spc="-1" dirty="0">
              <a:latin typeface="Tw Cen MT"/>
            </a:endParaRPr>
          </a:p>
          <a:p>
            <a:pPr>
              <a:lnSpc>
                <a:spcPct val="120000"/>
              </a:lnSpc>
              <a:spcBef>
                <a:spcPts val="1001"/>
              </a:spcBef>
            </a:pPr>
            <a:r>
              <a:rPr lang="en-US" sz="2400" b="0" strike="noStrike" spc="-1" dirty="0">
                <a:latin typeface="Microsoft YaHei"/>
                <a:ea typeface="Microsoft YaHei"/>
              </a:rPr>
              <a:t>2. </a:t>
            </a:r>
            <a:r>
              <a:rPr lang="en-US" sz="2400" b="0" strike="noStrike" spc="-1" dirty="0" err="1">
                <a:latin typeface="Microsoft YaHei"/>
                <a:ea typeface="Microsoft YaHei"/>
              </a:rPr>
              <a:t>需要有一个PCB指针，指向睡眠的进程队列</a:t>
            </a:r>
            <a:r>
              <a:rPr lang="en-US" sz="2400" b="0" strike="noStrike" spc="-1" dirty="0">
                <a:latin typeface="Microsoft YaHei"/>
                <a:ea typeface="Microsoft YaHei"/>
              </a:rPr>
              <a:t>。</a:t>
            </a:r>
            <a:endParaRPr lang="en-US" sz="2400" b="0" strike="noStrike" spc="-1" dirty="0">
              <a:latin typeface="Tw Cen MT"/>
            </a:endParaRPr>
          </a:p>
          <a:p>
            <a:pPr>
              <a:lnSpc>
                <a:spcPct val="120000"/>
              </a:lnSpc>
              <a:spcBef>
                <a:spcPts val="1001"/>
              </a:spcBef>
            </a:pPr>
            <a:r>
              <a:rPr lang="en-US" sz="2400" b="0" strike="noStrike" spc="-1" dirty="0">
                <a:latin typeface="Microsoft YaHei"/>
                <a:ea typeface="Microsoft YaHei"/>
              </a:rPr>
              <a:t>3. </a:t>
            </a:r>
            <a:r>
              <a:rPr lang="en-US" sz="2400" b="0" strike="noStrike" spc="-1" dirty="0" err="1" smtClean="0">
                <a:latin typeface="Microsoft YaHei"/>
                <a:ea typeface="Microsoft YaHei"/>
              </a:rPr>
              <a:t>需要有一个名字来表示这个结构的信号量</a:t>
            </a:r>
            <a:r>
              <a:rPr lang="en-US" sz="2400" b="0" strike="noStrike" spc="-1" dirty="0">
                <a:latin typeface="Microsoft YaHei"/>
                <a:ea typeface="Microsoft YaHei"/>
              </a:rPr>
              <a:t>。</a:t>
            </a:r>
            <a:endParaRPr lang="en-US" sz="2400" b="0" strike="noStrike" spc="-1" dirty="0">
              <a:latin typeface="Tw Cen MT"/>
            </a:endParaRPr>
          </a:p>
          <a:p>
            <a:endParaRPr lang="en-US" sz="2400" b="0" strike="noStrike" spc="-1" dirty="0">
              <a:latin typeface="Tw Cen MT"/>
            </a:endParaRPr>
          </a:p>
        </p:txBody>
      </p:sp>
      <p:pic>
        <p:nvPicPr>
          <p:cNvPr id="259" name="图片 258"/>
          <p:cNvPicPr/>
          <p:nvPr/>
        </p:nvPicPr>
        <p:blipFill>
          <a:blip r:embed="rId2"/>
          <a:stretch/>
        </p:blipFill>
        <p:spPr>
          <a:xfrm>
            <a:off x="7878206" y="2304000"/>
            <a:ext cx="3579120" cy="1872000"/>
          </a:xfrm>
          <a:prstGeom prst="rect">
            <a:avLst/>
          </a:prstGeom>
          <a:ln>
            <a:noFill/>
          </a:ln>
        </p:spPr>
      </p:pic>
    </p:spTree>
    <p:extLst>
      <p:ext uri="{BB962C8B-B14F-4D97-AF65-F5344CB8AC3E}">
        <p14:creationId xmlns:p14="http://schemas.microsoft.com/office/powerpoint/2010/main" val="68747225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TextShape 1"/>
          <p:cNvSpPr txBox="1"/>
          <p:nvPr/>
        </p:nvSpPr>
        <p:spPr>
          <a:xfrm>
            <a:off x="923846" y="397886"/>
            <a:ext cx="9905760" cy="1478160"/>
          </a:xfrm>
          <a:prstGeom prst="rect">
            <a:avLst/>
          </a:prstGeom>
          <a:noFill/>
          <a:ln>
            <a:noFill/>
          </a:ln>
        </p:spPr>
        <p:txBody>
          <a:bodyPr anchor="ctr"/>
          <a:lstStyle/>
          <a:p>
            <a:pPr>
              <a:lnSpc>
                <a:spcPct val="90000"/>
              </a:lnSpc>
            </a:pPr>
            <a:r>
              <a:rPr lang="en-US" sz="3600" b="0" strike="noStrike" cap="all" spc="-1" dirty="0" smtClean="0">
                <a:latin typeface="Microsoft YaHei"/>
                <a:ea typeface="Microsoft YaHei"/>
              </a:rPr>
              <a:t>Lab5-信号量的相关函数</a:t>
            </a:r>
            <a:endParaRPr lang="en-US" sz="3600" b="0" strike="noStrike" spc="-1" dirty="0">
              <a:latin typeface="Tw Cen MT"/>
            </a:endParaRPr>
          </a:p>
        </p:txBody>
      </p:sp>
      <p:sp>
        <p:nvSpPr>
          <p:cNvPr id="3" name="矩形 2"/>
          <p:cNvSpPr/>
          <p:nvPr/>
        </p:nvSpPr>
        <p:spPr>
          <a:xfrm>
            <a:off x="7508483" y="675717"/>
            <a:ext cx="3430106" cy="1200329"/>
          </a:xfrm>
          <a:prstGeom prst="rect">
            <a:avLst/>
          </a:prstGeom>
        </p:spPr>
        <p:txBody>
          <a:bodyPr wrap="none">
            <a:spAutoFit/>
          </a:bodyPr>
          <a:lstStyle/>
          <a:p>
            <a:r>
              <a:rPr lang="zh-CN" altLang="en-US" dirty="0"/>
              <a:t>sem_t semtable[SEMTABLE_LEN]</a:t>
            </a:r>
            <a:r>
              <a:rPr lang="zh-CN" altLang="en-US" dirty="0" smtClean="0"/>
              <a:t>;</a:t>
            </a:r>
            <a:endParaRPr lang="en-US" altLang="zh-CN" dirty="0" smtClean="0"/>
          </a:p>
          <a:p>
            <a:r>
              <a:rPr lang="zh-CN" altLang="en-US" dirty="0" smtClean="0"/>
              <a:t>存放所有已经建立的信号量，</a:t>
            </a:r>
            <a:endParaRPr lang="en-US" altLang="zh-CN" dirty="0" smtClean="0"/>
          </a:p>
          <a:p>
            <a:r>
              <a:rPr lang="zh-CN" altLang="en-US" dirty="0" smtClean="0"/>
              <a:t>创建时在其中查找，</a:t>
            </a:r>
            <a:endParaRPr lang="en-US" altLang="zh-CN" dirty="0" smtClean="0"/>
          </a:p>
          <a:p>
            <a:r>
              <a:rPr lang="zh-CN" altLang="en-US" dirty="0" smtClean="0"/>
              <a:t>删除时从其中删除。</a:t>
            </a:r>
            <a:endParaRPr lang="zh-CN" altLang="en-US" dirty="0"/>
          </a:p>
        </p:txBody>
      </p:sp>
      <p:pic>
        <p:nvPicPr>
          <p:cNvPr id="6" name="图片 5"/>
          <p:cNvPicPr>
            <a:picLocks noChangeAspect="1"/>
          </p:cNvPicPr>
          <p:nvPr/>
        </p:nvPicPr>
        <p:blipFill>
          <a:blip r:embed="rId2"/>
          <a:stretch>
            <a:fillRect/>
          </a:stretch>
        </p:blipFill>
        <p:spPr>
          <a:xfrm>
            <a:off x="1118822" y="2172080"/>
            <a:ext cx="5303980" cy="3802710"/>
          </a:xfrm>
          <a:prstGeom prst="rect">
            <a:avLst/>
          </a:prstGeom>
        </p:spPr>
      </p:pic>
      <p:pic>
        <p:nvPicPr>
          <p:cNvPr id="7" name="图片 6"/>
          <p:cNvPicPr>
            <a:picLocks noChangeAspect="1"/>
          </p:cNvPicPr>
          <p:nvPr/>
        </p:nvPicPr>
        <p:blipFill>
          <a:blip r:embed="rId3"/>
          <a:stretch>
            <a:fillRect/>
          </a:stretch>
        </p:blipFill>
        <p:spPr>
          <a:xfrm>
            <a:off x="6964496" y="2172080"/>
            <a:ext cx="4518081" cy="3087897"/>
          </a:xfrm>
          <a:prstGeom prst="rect">
            <a:avLst/>
          </a:prstGeom>
        </p:spPr>
      </p:pic>
      <p:sp>
        <p:nvSpPr>
          <p:cNvPr id="2" name="矩形 1"/>
          <p:cNvSpPr/>
          <p:nvPr/>
        </p:nvSpPr>
        <p:spPr>
          <a:xfrm>
            <a:off x="7135928" y="5556011"/>
            <a:ext cx="3005951" cy="769441"/>
          </a:xfrm>
          <a:prstGeom prst="rect">
            <a:avLst/>
          </a:prstGeom>
          <a:noFill/>
        </p:spPr>
        <p:txBody>
          <a:bodyPr wrap="none" lIns="91440" tIns="45720" rIns="91440" bIns="45720">
            <a:spAutoFit/>
          </a:bodyPr>
          <a:lstStyle/>
          <a:p>
            <a:pPr algn="ctr"/>
            <a:r>
              <a:rPr lang="zh-CN" altLang="en-US" sz="4400" b="1" cap="none" spc="0"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打开和撤销</a:t>
            </a:r>
            <a:endParaRPr lang="zh-CN" altLang="en-US" sz="4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88410169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Microsoft YaHei" charset="-122"/>
                <a:ea typeface="Microsoft YaHei" charset="-122"/>
                <a:cs typeface="Microsoft YaHei" charset="-122"/>
              </a:rPr>
              <a:t>Lab1-</a:t>
            </a:r>
            <a:r>
              <a:rPr lang="zh-CN" altLang="en-US" dirty="0" smtClean="0">
                <a:latin typeface="Microsoft YaHei" charset="-122"/>
                <a:ea typeface="Microsoft YaHei" charset="-122"/>
                <a:cs typeface="Microsoft YaHei" charset="-122"/>
              </a:rPr>
              <a:t>操作系统的引导</a:t>
            </a:r>
            <a:endParaRPr lang="en-US" dirty="0">
              <a:latin typeface="Microsoft YaHei" charset="-122"/>
              <a:ea typeface="Microsoft YaHei" charset="-122"/>
              <a:cs typeface="Microsoft YaHei" charset="-122"/>
            </a:endParaRPr>
          </a:p>
        </p:txBody>
      </p:sp>
      <p:sp>
        <p:nvSpPr>
          <p:cNvPr id="3" name="Content Placeholder 2"/>
          <p:cNvSpPr>
            <a:spLocks noGrp="1"/>
          </p:cNvSpPr>
          <p:nvPr>
            <p:ph idx="1"/>
          </p:nvPr>
        </p:nvSpPr>
        <p:spPr/>
        <p:txBody>
          <a:bodyPr>
            <a:normAutofit lnSpcReduction="10000"/>
          </a:bodyPr>
          <a:lstStyle/>
          <a:p>
            <a:r>
              <a:rPr lang="zh-CN" altLang="en-US" dirty="0" smtClean="0">
                <a:latin typeface="Microsoft YaHei" charset="-122"/>
                <a:ea typeface="Microsoft YaHei" charset="-122"/>
                <a:cs typeface="Microsoft YaHei" charset="-122"/>
              </a:rPr>
              <a:t>关于 </a:t>
            </a:r>
            <a:r>
              <a:rPr lang="en-US" altLang="zh-CN" dirty="0" smtClean="0">
                <a:latin typeface="Microsoft YaHei" charset="-122"/>
                <a:ea typeface="Microsoft YaHei" charset="-122"/>
                <a:cs typeface="Microsoft YaHei" charset="-122"/>
              </a:rPr>
              <a:t>boot/</a:t>
            </a:r>
            <a:r>
              <a:rPr lang="en-US" altLang="zh-CN" dirty="0" err="1" smtClean="0">
                <a:latin typeface="Microsoft YaHei" charset="-122"/>
                <a:ea typeface="Microsoft YaHei" charset="-122"/>
                <a:cs typeface="Microsoft YaHei" charset="-122"/>
              </a:rPr>
              <a:t>bootsect.s</a:t>
            </a:r>
            <a:r>
              <a:rPr lang="zh-CN" altLang="en-US" dirty="0" smtClean="0">
                <a:latin typeface="Microsoft YaHei" charset="-122"/>
                <a:ea typeface="Microsoft YaHei" charset="-122"/>
                <a:cs typeface="Microsoft YaHei" charset="-122"/>
              </a:rPr>
              <a:t> 文件</a:t>
            </a:r>
            <a:endParaRPr lang="en-US" altLang="zh-CN" dirty="0" smtClean="0">
              <a:latin typeface="Microsoft YaHei" charset="-122"/>
              <a:ea typeface="Microsoft YaHei" charset="-122"/>
              <a:cs typeface="Microsoft YaHei" charset="-122"/>
            </a:endParaRPr>
          </a:p>
          <a:p>
            <a:pPr lvl="1"/>
            <a:r>
              <a:rPr lang="en-US" altLang="zh-CN" sz="1600" dirty="0" smtClean="0">
                <a:latin typeface="Microsoft YaHei" charset="-122"/>
                <a:ea typeface="Microsoft YaHei" charset="-122"/>
                <a:cs typeface="Microsoft YaHei" charset="-122"/>
              </a:rPr>
              <a:t>cx</a:t>
            </a:r>
            <a:r>
              <a:rPr lang="zh-CN" altLang="en-US" sz="1600" dirty="0" smtClean="0">
                <a:latin typeface="Microsoft YaHei" charset="-122"/>
                <a:ea typeface="Microsoft YaHei" charset="-122"/>
                <a:cs typeface="Microsoft YaHei" charset="-122"/>
              </a:rPr>
              <a:t>压入需要显示的字符串长度。</a:t>
            </a:r>
            <a:endParaRPr lang="en-US" altLang="zh-CN" sz="1600" dirty="0" smtClean="0">
              <a:latin typeface="Microsoft YaHei" charset="-122"/>
              <a:ea typeface="Microsoft YaHei" charset="-122"/>
              <a:cs typeface="Microsoft YaHei" charset="-122"/>
            </a:endParaRPr>
          </a:p>
          <a:p>
            <a:pPr lvl="1"/>
            <a:r>
              <a:rPr lang="en-US" altLang="zh-CN" sz="1600" dirty="0" err="1" smtClean="0">
                <a:latin typeface="Microsoft YaHei" charset="-122"/>
                <a:ea typeface="Microsoft YaHei" charset="-122"/>
                <a:cs typeface="Microsoft YaHei" charset="-122"/>
              </a:rPr>
              <a:t>bx</a:t>
            </a:r>
            <a:r>
              <a:rPr lang="zh-CN" altLang="en-US" sz="1600" dirty="0" smtClean="0">
                <a:latin typeface="Microsoft YaHei" charset="-122"/>
                <a:ea typeface="Microsoft YaHei" charset="-122"/>
                <a:cs typeface="Microsoft YaHei" charset="-122"/>
              </a:rPr>
              <a:t>压入字符串的</a:t>
            </a:r>
            <a:r>
              <a:rPr lang="en-US" altLang="zh-CN" sz="1600" dirty="0" smtClean="0">
                <a:latin typeface="Microsoft YaHei" charset="-122"/>
                <a:ea typeface="Microsoft YaHei" charset="-122"/>
                <a:cs typeface="Microsoft YaHei" charset="-122"/>
              </a:rPr>
              <a:t>attribute</a:t>
            </a:r>
            <a:r>
              <a:rPr lang="zh-CN" altLang="en-US" sz="1600" dirty="0" smtClean="0">
                <a:latin typeface="Microsoft YaHei" charset="-122"/>
                <a:ea typeface="Microsoft YaHei" charset="-122"/>
                <a:cs typeface="Microsoft YaHei" charset="-122"/>
              </a:rPr>
              <a:t>，在这里调整颜色。</a:t>
            </a:r>
            <a:endParaRPr lang="en-US" altLang="zh-CN" sz="1600" dirty="0" smtClean="0">
              <a:latin typeface="Microsoft YaHei" charset="-122"/>
              <a:ea typeface="Microsoft YaHei" charset="-122"/>
              <a:cs typeface="Microsoft YaHei" charset="-122"/>
            </a:endParaRPr>
          </a:p>
          <a:p>
            <a:pPr lvl="1"/>
            <a:r>
              <a:rPr lang="en-US" altLang="zh-CN" sz="1600" dirty="0" err="1" smtClean="0">
                <a:latin typeface="Microsoft YaHei" charset="-122"/>
                <a:ea typeface="Microsoft YaHei" charset="-122"/>
                <a:cs typeface="Microsoft YaHei" charset="-122"/>
              </a:rPr>
              <a:t>bp</a:t>
            </a:r>
            <a:r>
              <a:rPr lang="zh-CN" altLang="en-US" sz="1600" dirty="0" smtClean="0">
                <a:latin typeface="Microsoft YaHei" charset="-122"/>
                <a:ea typeface="Microsoft YaHei" charset="-122"/>
                <a:cs typeface="Microsoft YaHei" charset="-122"/>
              </a:rPr>
              <a:t>压入</a:t>
            </a:r>
            <a:r>
              <a:rPr lang="en-US" altLang="zh-CN" sz="1600" dirty="0" err="1" smtClean="0">
                <a:latin typeface="Microsoft YaHei" charset="-122"/>
                <a:ea typeface="Microsoft YaHei" charset="-122"/>
                <a:cs typeface="Microsoft YaHei" charset="-122"/>
              </a:rPr>
              <a:t>msg</a:t>
            </a:r>
            <a:r>
              <a:rPr lang="zh-CN" altLang="en-US" sz="1600" dirty="0" smtClean="0">
                <a:latin typeface="Microsoft YaHei" charset="-122"/>
                <a:ea typeface="Microsoft YaHei" charset="-122"/>
                <a:cs typeface="Microsoft YaHei" charset="-122"/>
              </a:rPr>
              <a:t>的具体信息</a:t>
            </a:r>
            <a:endParaRPr lang="en-US" altLang="zh-CN" sz="1600" dirty="0" smtClean="0">
              <a:latin typeface="Microsoft YaHei" charset="-122"/>
              <a:ea typeface="Microsoft YaHei" charset="-122"/>
              <a:cs typeface="Microsoft YaHei" charset="-122"/>
            </a:endParaRPr>
          </a:p>
          <a:p>
            <a:pPr lvl="1"/>
            <a:r>
              <a:rPr lang="en-US" sz="1600" dirty="0">
                <a:latin typeface="Microsoft YaHei" charset="-122"/>
                <a:ea typeface="Microsoft YaHei" charset="-122"/>
                <a:cs typeface="Microsoft YaHei" charset="-122"/>
              </a:rPr>
              <a:t>as86 -0 -a -o </a:t>
            </a:r>
            <a:r>
              <a:rPr lang="en-US" sz="1600" dirty="0" err="1">
                <a:latin typeface="Microsoft YaHei" charset="-122"/>
                <a:ea typeface="Microsoft YaHei" charset="-122"/>
                <a:cs typeface="Microsoft YaHei" charset="-122"/>
              </a:rPr>
              <a:t>bootsect.o</a:t>
            </a:r>
            <a:r>
              <a:rPr lang="en-US" sz="1600" dirty="0">
                <a:latin typeface="Microsoft YaHei" charset="-122"/>
                <a:ea typeface="Microsoft YaHei" charset="-122"/>
                <a:cs typeface="Microsoft YaHei" charset="-122"/>
              </a:rPr>
              <a:t> </a:t>
            </a:r>
            <a:r>
              <a:rPr lang="en-US" sz="1600" dirty="0" err="1" smtClean="0">
                <a:latin typeface="Microsoft YaHei" charset="-122"/>
                <a:ea typeface="Microsoft YaHei" charset="-122"/>
                <a:cs typeface="Microsoft YaHei" charset="-122"/>
              </a:rPr>
              <a:t>bootsect.s</a:t>
            </a:r>
            <a:endParaRPr lang="en-US" sz="1600" dirty="0" smtClean="0">
              <a:latin typeface="Microsoft YaHei" charset="-122"/>
              <a:ea typeface="Microsoft YaHei" charset="-122"/>
              <a:cs typeface="Microsoft YaHei" charset="-122"/>
            </a:endParaRPr>
          </a:p>
          <a:p>
            <a:pPr lvl="1"/>
            <a:r>
              <a:rPr lang="en-US" sz="1600" dirty="0">
                <a:latin typeface="Microsoft YaHei" charset="-122"/>
                <a:ea typeface="Microsoft YaHei" charset="-122"/>
                <a:cs typeface="Microsoft YaHei" charset="-122"/>
              </a:rPr>
              <a:t>ld86 -0 -s -o </a:t>
            </a:r>
            <a:r>
              <a:rPr lang="en-US" sz="1600" dirty="0" err="1">
                <a:latin typeface="Microsoft YaHei" charset="-122"/>
                <a:ea typeface="Microsoft YaHei" charset="-122"/>
                <a:cs typeface="Microsoft YaHei" charset="-122"/>
              </a:rPr>
              <a:t>bootsect</a:t>
            </a:r>
            <a:r>
              <a:rPr lang="en-US" sz="1600" dirty="0">
                <a:latin typeface="Microsoft YaHei" charset="-122"/>
                <a:ea typeface="Microsoft YaHei" charset="-122"/>
                <a:cs typeface="Microsoft YaHei" charset="-122"/>
              </a:rPr>
              <a:t> </a:t>
            </a:r>
            <a:r>
              <a:rPr lang="en-US" sz="1600" dirty="0" err="1" smtClean="0">
                <a:latin typeface="Microsoft YaHei" charset="-122"/>
                <a:ea typeface="Microsoft YaHei" charset="-122"/>
                <a:cs typeface="Microsoft YaHei" charset="-122"/>
              </a:rPr>
              <a:t>bootsect.o</a:t>
            </a:r>
            <a:endParaRPr lang="en-US" sz="1600" dirty="0" smtClean="0">
              <a:latin typeface="Microsoft YaHei" charset="-122"/>
              <a:ea typeface="Microsoft YaHei" charset="-122"/>
              <a:cs typeface="Microsoft YaHei" charset="-122"/>
            </a:endParaRPr>
          </a:p>
          <a:p>
            <a:pPr lvl="1"/>
            <a:r>
              <a:rPr lang="en-US" altLang="zh-CN" sz="1600" dirty="0" err="1">
                <a:latin typeface="Microsoft YaHei" charset="-122"/>
                <a:ea typeface="Microsoft YaHei" charset="-122"/>
                <a:cs typeface="Microsoft YaHei" charset="-122"/>
              </a:rPr>
              <a:t>bootsect</a:t>
            </a:r>
            <a:r>
              <a:rPr lang="zh-CN" altLang="en-US" sz="1600" dirty="0">
                <a:latin typeface="Microsoft YaHei" charset="-122"/>
                <a:ea typeface="Microsoft YaHei" charset="-122"/>
                <a:cs typeface="Microsoft YaHei" charset="-122"/>
              </a:rPr>
              <a:t>的文件大小是</a:t>
            </a:r>
            <a:r>
              <a:rPr lang="en-US" altLang="zh-CN" sz="1600" dirty="0">
                <a:latin typeface="Microsoft YaHei" charset="-122"/>
                <a:ea typeface="Microsoft YaHei" charset="-122"/>
                <a:cs typeface="Microsoft YaHei" charset="-122"/>
              </a:rPr>
              <a:t>544</a:t>
            </a:r>
            <a:r>
              <a:rPr lang="zh-CN" altLang="en-US" sz="1600" dirty="0">
                <a:latin typeface="Microsoft YaHei" charset="-122"/>
                <a:ea typeface="Microsoft YaHei" charset="-122"/>
                <a:cs typeface="Microsoft YaHei" charset="-122"/>
              </a:rPr>
              <a:t>字节</a:t>
            </a:r>
            <a:r>
              <a:rPr lang="zh-CN" altLang="en-US" sz="1600" dirty="0" smtClean="0">
                <a:latin typeface="Microsoft YaHei" charset="-122"/>
                <a:ea typeface="Microsoft YaHei" charset="-122"/>
                <a:cs typeface="Microsoft YaHei" charset="-122"/>
              </a:rPr>
              <a:t>，</a:t>
            </a:r>
            <a:endParaRPr lang="en-US" altLang="zh-CN" sz="1600" dirty="0" smtClean="0">
              <a:latin typeface="Microsoft YaHei" charset="-122"/>
              <a:ea typeface="Microsoft YaHei" charset="-122"/>
              <a:cs typeface="Microsoft YaHei" charset="-122"/>
            </a:endParaRPr>
          </a:p>
          <a:p>
            <a:pPr lvl="1"/>
            <a:r>
              <a:rPr lang="zh-CN" altLang="en-US" sz="1600" dirty="0" smtClean="0">
                <a:latin typeface="Microsoft YaHei" charset="-122"/>
                <a:ea typeface="Microsoft YaHei" charset="-122"/>
                <a:cs typeface="Microsoft YaHei" charset="-122"/>
              </a:rPr>
              <a:t>而</a:t>
            </a:r>
            <a:r>
              <a:rPr lang="zh-CN" altLang="en-US" sz="1600" dirty="0">
                <a:latin typeface="Microsoft YaHei" charset="-122"/>
                <a:ea typeface="Microsoft YaHei" charset="-122"/>
                <a:cs typeface="Microsoft YaHei" charset="-122"/>
              </a:rPr>
              <a:t>引导程序必须要正好占用一个磁盘</a:t>
            </a:r>
            <a:r>
              <a:rPr lang="zh-CN" altLang="en-US" sz="1600" dirty="0" smtClean="0">
                <a:latin typeface="Microsoft YaHei" charset="-122"/>
                <a:ea typeface="Microsoft YaHei" charset="-122"/>
                <a:cs typeface="Microsoft YaHei" charset="-122"/>
              </a:rPr>
              <a:t>扇区</a:t>
            </a:r>
            <a:endParaRPr lang="en-US" altLang="zh-CN" sz="1600" dirty="0" smtClean="0">
              <a:latin typeface="Microsoft YaHei" charset="-122"/>
              <a:ea typeface="Microsoft YaHei" charset="-122"/>
              <a:cs typeface="Microsoft YaHei" charset="-122"/>
            </a:endParaRPr>
          </a:p>
          <a:p>
            <a:pPr lvl="1"/>
            <a:r>
              <a:rPr lang="en-US" sz="1600" dirty="0">
                <a:latin typeface="Microsoft YaHei" charset="-122"/>
                <a:ea typeface="Microsoft YaHei" charset="-122"/>
                <a:cs typeface="Microsoft YaHei" charset="-122"/>
              </a:rPr>
              <a:t>$ </a:t>
            </a:r>
            <a:r>
              <a:rPr lang="en-US" sz="1600" dirty="0" err="1">
                <a:latin typeface="Microsoft YaHei" charset="-122"/>
                <a:ea typeface="Microsoft YaHei" charset="-122"/>
                <a:cs typeface="Microsoft YaHei" charset="-122"/>
              </a:rPr>
              <a:t>dd</a:t>
            </a:r>
            <a:r>
              <a:rPr lang="en-US" sz="1600" dirty="0">
                <a:latin typeface="Microsoft YaHei" charset="-122"/>
                <a:ea typeface="Microsoft YaHei" charset="-122"/>
                <a:cs typeface="Microsoft YaHei" charset="-122"/>
              </a:rPr>
              <a:t> </a:t>
            </a:r>
            <a:r>
              <a:rPr lang="en-US" sz="1600" dirty="0" err="1">
                <a:latin typeface="Microsoft YaHei" charset="-122"/>
                <a:ea typeface="Microsoft YaHei" charset="-122"/>
                <a:cs typeface="Microsoft YaHei" charset="-122"/>
              </a:rPr>
              <a:t>bs</a:t>
            </a:r>
            <a:r>
              <a:rPr lang="en-US" sz="1600" dirty="0">
                <a:latin typeface="Microsoft YaHei" charset="-122"/>
                <a:ea typeface="Microsoft YaHei" charset="-122"/>
                <a:cs typeface="Microsoft YaHei" charset="-122"/>
              </a:rPr>
              <a:t>=1 if=</a:t>
            </a:r>
            <a:r>
              <a:rPr lang="en-US" sz="1600" dirty="0" err="1">
                <a:latin typeface="Microsoft YaHei" charset="-122"/>
                <a:ea typeface="Microsoft YaHei" charset="-122"/>
                <a:cs typeface="Microsoft YaHei" charset="-122"/>
              </a:rPr>
              <a:t>bootsect</a:t>
            </a:r>
            <a:r>
              <a:rPr lang="en-US" sz="1600" dirty="0">
                <a:latin typeface="Microsoft YaHei" charset="-122"/>
                <a:ea typeface="Microsoft YaHei" charset="-122"/>
                <a:cs typeface="Microsoft YaHei" charset="-122"/>
              </a:rPr>
              <a:t> of=Image </a:t>
            </a:r>
            <a:r>
              <a:rPr lang="en-US" sz="1600" dirty="0" smtClean="0">
                <a:latin typeface="Microsoft YaHei" charset="-122"/>
                <a:ea typeface="Microsoft YaHei" charset="-122"/>
                <a:cs typeface="Microsoft YaHei" charset="-122"/>
              </a:rPr>
              <a:t>skip=32</a:t>
            </a:r>
          </a:p>
          <a:p>
            <a:pPr lvl="1"/>
            <a:r>
              <a:rPr lang="zh-CN" altLang="en-US" sz="1600" dirty="0" smtClean="0">
                <a:latin typeface="Microsoft YaHei" charset="-122"/>
                <a:ea typeface="Microsoft YaHei" charset="-122"/>
                <a:cs typeface="Microsoft YaHei" charset="-122"/>
              </a:rPr>
              <a:t>生成的</a:t>
            </a:r>
            <a:r>
              <a:rPr lang="en-US" altLang="zh-CN" sz="1600" dirty="0" smtClean="0">
                <a:latin typeface="Microsoft YaHei" charset="-122"/>
                <a:ea typeface="Microsoft YaHei" charset="-122"/>
                <a:cs typeface="Microsoft YaHei" charset="-122"/>
              </a:rPr>
              <a:t>Image</a:t>
            </a:r>
            <a:r>
              <a:rPr lang="zh-CN" altLang="en-US" sz="1600" dirty="0" smtClean="0">
                <a:latin typeface="Microsoft YaHei" charset="-122"/>
                <a:ea typeface="Microsoft YaHei" charset="-122"/>
                <a:cs typeface="Microsoft YaHei" charset="-122"/>
              </a:rPr>
              <a:t>文件夹即是可运行的镜像。</a:t>
            </a:r>
            <a:endParaRPr lang="en-US" altLang="zh-CN" sz="1600" dirty="0" smtClean="0">
              <a:latin typeface="Microsoft YaHei" charset="-122"/>
              <a:ea typeface="Microsoft YaHei" charset="-122"/>
              <a:cs typeface="Microsoft YaHei" charset="-122"/>
            </a:endParaRPr>
          </a:p>
          <a:p>
            <a:endParaRPr lang="zh-CN" altLang="en-US" dirty="0"/>
          </a:p>
        </p:txBody>
      </p:sp>
      <p:pic>
        <p:nvPicPr>
          <p:cNvPr id="4" name="Picture 3"/>
          <p:cNvPicPr>
            <a:picLocks noChangeAspect="1"/>
          </p:cNvPicPr>
          <p:nvPr/>
        </p:nvPicPr>
        <p:blipFill>
          <a:blip r:embed="rId3"/>
          <a:stretch>
            <a:fillRect/>
          </a:stretch>
        </p:blipFill>
        <p:spPr>
          <a:xfrm>
            <a:off x="7244544" y="4372209"/>
            <a:ext cx="3802867" cy="1917547"/>
          </a:xfrm>
          <a:prstGeom prst="rect">
            <a:avLst/>
          </a:prstGeom>
        </p:spPr>
      </p:pic>
      <p:pic>
        <p:nvPicPr>
          <p:cNvPr id="5" name="Picture 4"/>
          <p:cNvPicPr>
            <a:picLocks noChangeAspect="1"/>
          </p:cNvPicPr>
          <p:nvPr/>
        </p:nvPicPr>
        <p:blipFill>
          <a:blip r:embed="rId4"/>
          <a:stretch>
            <a:fillRect/>
          </a:stretch>
        </p:blipFill>
        <p:spPr>
          <a:xfrm>
            <a:off x="7244544" y="1255658"/>
            <a:ext cx="3802867" cy="3116551"/>
          </a:xfrm>
          <a:prstGeom prst="rect">
            <a:avLst/>
          </a:prstGeom>
        </p:spPr>
      </p:pic>
      <p:pic>
        <p:nvPicPr>
          <p:cNvPr id="6" name="Picture 5"/>
          <p:cNvPicPr>
            <a:picLocks noChangeAspect="1"/>
          </p:cNvPicPr>
          <p:nvPr/>
        </p:nvPicPr>
        <p:blipFill>
          <a:blip r:embed="rId5"/>
          <a:stretch>
            <a:fillRect/>
          </a:stretch>
        </p:blipFill>
        <p:spPr>
          <a:xfrm>
            <a:off x="7244544" y="6289756"/>
            <a:ext cx="3802867" cy="568244"/>
          </a:xfrm>
          <a:prstGeom prst="rect">
            <a:avLst/>
          </a:prstGeom>
        </p:spPr>
      </p:pic>
    </p:spTree>
    <p:extLst>
      <p:ext uri="{BB962C8B-B14F-4D97-AF65-F5344CB8AC3E}">
        <p14:creationId xmlns:p14="http://schemas.microsoft.com/office/powerpoint/2010/main" val="58903955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TextShape 1"/>
          <p:cNvSpPr txBox="1"/>
          <p:nvPr/>
        </p:nvSpPr>
        <p:spPr>
          <a:xfrm>
            <a:off x="1002224" y="119212"/>
            <a:ext cx="9905760" cy="1478160"/>
          </a:xfrm>
          <a:prstGeom prst="rect">
            <a:avLst/>
          </a:prstGeom>
          <a:noFill/>
          <a:ln>
            <a:noFill/>
          </a:ln>
        </p:spPr>
        <p:txBody>
          <a:bodyPr anchor="ctr"/>
          <a:lstStyle/>
          <a:p>
            <a:pPr>
              <a:lnSpc>
                <a:spcPct val="90000"/>
              </a:lnSpc>
            </a:pPr>
            <a:r>
              <a:rPr lang="en-US" sz="3600" b="0" strike="noStrike" cap="all" spc="-1" dirty="0" smtClean="0">
                <a:latin typeface="Microsoft YaHei"/>
                <a:ea typeface="Microsoft YaHei"/>
              </a:rPr>
              <a:t>Lab5-信号量的相关函数</a:t>
            </a:r>
            <a:r>
              <a:rPr lang="en-US" altLang="zh-CN" sz="3600" b="0" strike="noStrike" cap="all" spc="-1" dirty="0" smtClean="0">
                <a:latin typeface="Microsoft YaHei"/>
                <a:ea typeface="Microsoft YaHei"/>
              </a:rPr>
              <a:t>-P </a:t>
            </a:r>
            <a:r>
              <a:rPr lang="zh-CN" altLang="en-US" sz="3600" b="0" strike="noStrike" cap="all" spc="-1" dirty="0" smtClean="0">
                <a:latin typeface="Microsoft YaHei"/>
                <a:ea typeface="Microsoft YaHei"/>
              </a:rPr>
              <a:t>和 </a:t>
            </a:r>
            <a:r>
              <a:rPr lang="en-US" altLang="zh-CN" sz="3600" b="0" strike="noStrike" cap="all" spc="-1" dirty="0" smtClean="0">
                <a:latin typeface="Microsoft YaHei"/>
                <a:ea typeface="Microsoft YaHei"/>
              </a:rPr>
              <a:t>V</a:t>
            </a:r>
            <a:endParaRPr lang="en-US" sz="3600" b="0" strike="noStrike" spc="-1" dirty="0">
              <a:latin typeface="Tw Cen MT"/>
            </a:endParaRPr>
          </a:p>
        </p:txBody>
      </p:sp>
      <p:sp>
        <p:nvSpPr>
          <p:cNvPr id="3" name="矩形 2"/>
          <p:cNvSpPr/>
          <p:nvPr/>
        </p:nvSpPr>
        <p:spPr>
          <a:xfrm>
            <a:off x="10064390" y="2511459"/>
            <a:ext cx="1246256" cy="2922690"/>
          </a:xfrm>
          <a:prstGeom prst="rect">
            <a:avLst/>
          </a:prstGeom>
        </p:spPr>
        <p:txBody>
          <a:bodyPr wrap="square">
            <a:spAutoFit/>
          </a:bodyPr>
          <a:lstStyle/>
          <a:p>
            <a:r>
              <a:rPr lang="zh-CN" altLang="en-US" dirty="0" smtClean="0"/>
              <a:t>利用</a:t>
            </a:r>
            <a:r>
              <a:rPr lang="en-US" altLang="zh-CN" dirty="0" err="1"/>
              <a:t>linux</a:t>
            </a:r>
            <a:r>
              <a:rPr lang="en-US" altLang="zh-CN" dirty="0"/>
              <a:t> 0.11</a:t>
            </a:r>
            <a:r>
              <a:rPr lang="zh-CN" altLang="en-US" dirty="0"/>
              <a:t>提供的函数</a:t>
            </a:r>
            <a:r>
              <a:rPr lang="en-US" altLang="zh-CN" dirty="0" err="1"/>
              <a:t>sleep_on</a:t>
            </a:r>
            <a:r>
              <a:rPr lang="en-US" altLang="zh-CN" dirty="0"/>
              <a:t>()</a:t>
            </a:r>
            <a:r>
              <a:rPr lang="zh-CN" altLang="en-US" dirty="0"/>
              <a:t>实现进程的睡眠</a:t>
            </a:r>
            <a:r>
              <a:rPr lang="zh-CN" altLang="en-US" dirty="0" smtClean="0"/>
              <a:t>，用</a:t>
            </a:r>
            <a:r>
              <a:rPr lang="en-US" altLang="zh-CN" dirty="0" err="1"/>
              <a:t>wake_up</a:t>
            </a:r>
            <a:r>
              <a:rPr lang="en-US" altLang="zh-CN" dirty="0"/>
              <a:t>()</a:t>
            </a:r>
            <a:r>
              <a:rPr lang="zh-CN" altLang="en-US" dirty="0"/>
              <a:t>实现进程的唤醒。 </a:t>
            </a:r>
          </a:p>
        </p:txBody>
      </p:sp>
      <p:sp>
        <p:nvSpPr>
          <p:cNvPr id="7" name="椭圆 6"/>
          <p:cNvSpPr/>
          <p:nvPr/>
        </p:nvSpPr>
        <p:spPr>
          <a:xfrm>
            <a:off x="1569717" y="1626576"/>
            <a:ext cx="1544684" cy="15085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n w="0"/>
                <a:solidFill>
                  <a:schemeClr val="tx1"/>
                </a:solidFill>
                <a:effectLst>
                  <a:outerShdw blurRad="38100" dist="19050" dir="2700000" algn="tl" rotWithShape="0">
                    <a:schemeClr val="dk1">
                      <a:alpha val="40000"/>
                    </a:schemeClr>
                  </a:outerShdw>
                </a:effectLst>
              </a:rPr>
              <a:t>P</a:t>
            </a:r>
            <a:endParaRPr lang="zh-CN" altLang="en-US" dirty="0">
              <a:ln w="0"/>
              <a:solidFill>
                <a:schemeClr val="tx1"/>
              </a:solidFill>
              <a:effectLst>
                <a:outerShdw blurRad="38100" dist="19050" dir="2700000" algn="tl" rotWithShape="0">
                  <a:schemeClr val="dk1">
                    <a:alpha val="40000"/>
                  </a:schemeClr>
                </a:outerShdw>
              </a:effectLst>
            </a:endParaRPr>
          </a:p>
        </p:txBody>
      </p:sp>
      <p:sp>
        <p:nvSpPr>
          <p:cNvPr id="9" name="椭圆 8"/>
          <p:cNvSpPr/>
          <p:nvPr/>
        </p:nvSpPr>
        <p:spPr>
          <a:xfrm>
            <a:off x="1569715" y="4139000"/>
            <a:ext cx="1544686" cy="14431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V</a:t>
            </a:r>
            <a:endParaRPr lang="zh-CN" altLang="en-US" dirty="0">
              <a:solidFill>
                <a:schemeClr val="tx1"/>
              </a:solidFill>
            </a:endParaRPr>
          </a:p>
        </p:txBody>
      </p:sp>
      <p:sp>
        <p:nvSpPr>
          <p:cNvPr id="10" name="圆角矩形 9"/>
          <p:cNvSpPr/>
          <p:nvPr/>
        </p:nvSpPr>
        <p:spPr>
          <a:xfrm>
            <a:off x="3265714" y="1684143"/>
            <a:ext cx="5695405" cy="139337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zh-CN" altLang="en-US" dirty="0" smtClean="0">
                <a:solidFill>
                  <a:schemeClr val="tx1"/>
                </a:solidFill>
                <a:latin typeface="microsoft yahei" panose="020B0503020204020204" pitchFamily="34" charset="-122"/>
                <a:ea typeface="microsoft yahei" panose="020B0503020204020204" pitchFamily="34" charset="-122"/>
              </a:rPr>
              <a:t>信号量减</a:t>
            </a:r>
            <a:r>
              <a:rPr lang="en-US" altLang="zh-CN" dirty="0" smtClean="0">
                <a:solidFill>
                  <a:schemeClr val="tx1"/>
                </a:solidFill>
                <a:latin typeface="microsoft yahei" panose="020B0503020204020204" pitchFamily="34" charset="-122"/>
                <a:ea typeface="microsoft yahei" panose="020B0503020204020204" pitchFamily="34" charset="-122"/>
              </a:rPr>
              <a:t>1</a:t>
            </a:r>
            <a:r>
              <a:rPr lang="zh-CN" altLang="en-US" dirty="0" smtClean="0">
                <a:solidFill>
                  <a:schemeClr val="tx1"/>
                </a:solidFill>
                <a:latin typeface="microsoft yahei" panose="020B0503020204020204" pitchFamily="34" charset="-122"/>
                <a:ea typeface="microsoft yahei" panose="020B0503020204020204" pitchFamily="34" charset="-122"/>
              </a:rPr>
              <a:t>，检查</a:t>
            </a:r>
            <a:r>
              <a:rPr lang="zh-CN" altLang="en-US" dirty="0">
                <a:solidFill>
                  <a:schemeClr val="tx1"/>
                </a:solidFill>
                <a:latin typeface="microsoft yahei" panose="020B0503020204020204" pitchFamily="34" charset="-122"/>
                <a:ea typeface="microsoft yahei" panose="020B0503020204020204" pitchFamily="34" charset="-122"/>
              </a:rPr>
              <a:t>信号量是不是为负值，如果是，则</a:t>
            </a:r>
            <a:r>
              <a:rPr lang="zh-CN" altLang="en-US" dirty="0" smtClean="0">
                <a:solidFill>
                  <a:schemeClr val="tx1"/>
                </a:solidFill>
                <a:latin typeface="microsoft yahei" panose="020B0503020204020204" pitchFamily="34" charset="-122"/>
                <a:ea typeface="microsoft yahei" panose="020B0503020204020204" pitchFamily="34" charset="-122"/>
              </a:rPr>
              <a:t>停下来 </a:t>
            </a:r>
            <a:r>
              <a:rPr lang="zh-CN" altLang="en-US" b="1" dirty="0" smtClean="0">
                <a:solidFill>
                  <a:schemeClr val="tx1"/>
                </a:solidFill>
                <a:latin typeface="microsoft yahei" panose="020B0503020204020204" pitchFamily="34" charset="-122"/>
                <a:ea typeface="microsoft yahei" panose="020B0503020204020204" pitchFamily="34" charset="-122"/>
              </a:rPr>
              <a:t>睡眠 </a:t>
            </a:r>
            <a:r>
              <a:rPr lang="zh-CN" altLang="en-US" dirty="0" smtClean="0">
                <a:solidFill>
                  <a:schemeClr val="tx1"/>
                </a:solidFill>
                <a:latin typeface="microsoft yahei" panose="020B0503020204020204" pitchFamily="34" charset="-122"/>
                <a:ea typeface="microsoft yahei" panose="020B0503020204020204" pitchFamily="34" charset="-122"/>
              </a:rPr>
              <a:t>等待</a:t>
            </a:r>
            <a:r>
              <a:rPr lang="zh-CN" altLang="en-US" dirty="0">
                <a:solidFill>
                  <a:schemeClr val="tx1"/>
                </a:solidFill>
                <a:latin typeface="microsoft yahei" panose="020B0503020204020204" pitchFamily="34" charset="-122"/>
                <a:ea typeface="microsoft yahei" panose="020B0503020204020204" pitchFamily="34" charset="-122"/>
              </a:rPr>
              <a:t>，如果不是，则向下执行</a:t>
            </a:r>
            <a:endParaRPr lang="zh-CN" altLang="en-US" dirty="0">
              <a:solidFill>
                <a:schemeClr val="tx1"/>
              </a:solidFill>
            </a:endParaRPr>
          </a:p>
        </p:txBody>
      </p:sp>
      <p:sp>
        <p:nvSpPr>
          <p:cNvPr id="12" name="圆角矩形 11"/>
          <p:cNvSpPr/>
          <p:nvPr/>
        </p:nvSpPr>
        <p:spPr>
          <a:xfrm>
            <a:off x="3265713" y="4188821"/>
            <a:ext cx="5695405" cy="139337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zh-CN" altLang="en-US" dirty="0" smtClean="0"/>
              <a:t>信号量加</a:t>
            </a:r>
            <a:r>
              <a:rPr lang="en-US" altLang="zh-CN" dirty="0"/>
              <a:t>1</a:t>
            </a:r>
            <a:r>
              <a:rPr lang="zh-CN" altLang="en-US" dirty="0" smtClean="0"/>
              <a:t>，检查</a:t>
            </a:r>
            <a:r>
              <a:rPr lang="zh-CN" altLang="en-US" dirty="0"/>
              <a:t>信号量的值是不是为</a:t>
            </a:r>
            <a:r>
              <a:rPr lang="en-US" altLang="zh-CN" dirty="0"/>
              <a:t>0</a:t>
            </a:r>
            <a:r>
              <a:rPr lang="zh-CN" altLang="en-US" dirty="0"/>
              <a:t>，如果是，表示有进程在睡眠等待，</a:t>
            </a:r>
            <a:r>
              <a:rPr lang="zh-CN" altLang="en-US" dirty="0" smtClean="0"/>
              <a:t>则 </a:t>
            </a:r>
            <a:r>
              <a:rPr lang="zh-CN" altLang="en-US" b="1" dirty="0" smtClean="0"/>
              <a:t>唤醒 </a:t>
            </a:r>
            <a:r>
              <a:rPr lang="zh-CN" altLang="en-US" dirty="0" smtClean="0"/>
              <a:t>队</a:t>
            </a:r>
            <a:r>
              <a:rPr lang="zh-CN" altLang="en-US" dirty="0"/>
              <a:t>首进程，如果不是，向下执行</a:t>
            </a:r>
          </a:p>
        </p:txBody>
      </p:sp>
      <p:pic>
        <p:nvPicPr>
          <p:cNvPr id="11" name="图片 10"/>
          <p:cNvPicPr>
            <a:picLocks noChangeAspect="1"/>
          </p:cNvPicPr>
          <p:nvPr/>
        </p:nvPicPr>
        <p:blipFill>
          <a:blip r:embed="rId2"/>
          <a:stretch>
            <a:fillRect/>
          </a:stretch>
        </p:blipFill>
        <p:spPr>
          <a:xfrm>
            <a:off x="10086234" y="352680"/>
            <a:ext cx="1373385" cy="1701735"/>
          </a:xfrm>
          <a:prstGeom prst="rect">
            <a:avLst/>
          </a:prstGeom>
        </p:spPr>
      </p:pic>
    </p:spTree>
    <p:extLst>
      <p:ext uri="{BB962C8B-B14F-4D97-AF65-F5344CB8AC3E}">
        <p14:creationId xmlns:p14="http://schemas.microsoft.com/office/powerpoint/2010/main" val="65786788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TextShape 1"/>
          <p:cNvSpPr txBox="1"/>
          <p:nvPr/>
        </p:nvSpPr>
        <p:spPr>
          <a:xfrm>
            <a:off x="1160535" y="0"/>
            <a:ext cx="9905760" cy="1478160"/>
          </a:xfrm>
          <a:prstGeom prst="rect">
            <a:avLst/>
          </a:prstGeom>
          <a:noFill/>
          <a:ln>
            <a:noFill/>
          </a:ln>
        </p:spPr>
        <p:txBody>
          <a:bodyPr anchor="ctr"/>
          <a:lstStyle/>
          <a:p>
            <a:pPr>
              <a:lnSpc>
                <a:spcPct val="90000"/>
              </a:lnSpc>
            </a:pPr>
            <a:r>
              <a:rPr lang="en-US" sz="3600" b="0" strike="noStrike" cap="all" spc="-1" dirty="0" smtClean="0">
                <a:latin typeface="Microsoft YaHei"/>
                <a:ea typeface="Microsoft YaHei"/>
              </a:rPr>
              <a:t>Lab5-信号量的相关函数</a:t>
            </a:r>
            <a:r>
              <a:rPr lang="en-US" altLang="zh-CN" sz="3600" b="0" strike="noStrike" cap="all" spc="-1" dirty="0" smtClean="0">
                <a:latin typeface="Microsoft YaHei"/>
                <a:ea typeface="Microsoft YaHei"/>
              </a:rPr>
              <a:t>-P </a:t>
            </a:r>
            <a:r>
              <a:rPr lang="zh-CN" altLang="en-US" sz="3600" b="0" strike="noStrike" cap="all" spc="-1" dirty="0" smtClean="0">
                <a:latin typeface="Microsoft YaHei"/>
                <a:ea typeface="Microsoft YaHei"/>
              </a:rPr>
              <a:t>和 </a:t>
            </a:r>
            <a:r>
              <a:rPr lang="en-US" altLang="zh-CN" sz="3600" b="0" strike="noStrike" cap="all" spc="-1" dirty="0" smtClean="0">
                <a:latin typeface="Microsoft YaHei"/>
                <a:ea typeface="Microsoft YaHei"/>
              </a:rPr>
              <a:t>V</a:t>
            </a:r>
            <a:endParaRPr lang="en-US" sz="3600" b="0" strike="noStrike" spc="-1" dirty="0">
              <a:latin typeface="Tw Cen MT"/>
            </a:endParaRPr>
          </a:p>
        </p:txBody>
      </p:sp>
      <p:pic>
        <p:nvPicPr>
          <p:cNvPr id="11" name="图片 10"/>
          <p:cNvPicPr>
            <a:picLocks noChangeAspect="1"/>
          </p:cNvPicPr>
          <p:nvPr/>
        </p:nvPicPr>
        <p:blipFill>
          <a:blip r:embed="rId2"/>
          <a:stretch>
            <a:fillRect/>
          </a:stretch>
        </p:blipFill>
        <p:spPr>
          <a:xfrm>
            <a:off x="10086234" y="352680"/>
            <a:ext cx="1373385" cy="1701735"/>
          </a:xfrm>
          <a:prstGeom prst="rect">
            <a:avLst/>
          </a:prstGeom>
        </p:spPr>
      </p:pic>
      <p:sp>
        <p:nvSpPr>
          <p:cNvPr id="5" name="圆角矩形 4"/>
          <p:cNvSpPr/>
          <p:nvPr/>
        </p:nvSpPr>
        <p:spPr>
          <a:xfrm>
            <a:off x="3457303" y="5756366"/>
            <a:ext cx="5120640" cy="923108"/>
          </a:xfrm>
          <a:prstGeom prst="roundRect">
            <a:avLst/>
          </a:prstGeom>
        </p:spPr>
        <p:style>
          <a:lnRef idx="2">
            <a:schemeClr val="accent4">
              <a:shade val="50000"/>
            </a:schemeClr>
          </a:lnRef>
          <a:fillRef idx="1001">
            <a:schemeClr val="dk2"/>
          </a:fillRef>
          <a:effectRef idx="0">
            <a:schemeClr val="accent4"/>
          </a:effectRef>
          <a:fontRef idx="minor">
            <a:schemeClr val="lt1"/>
          </a:fontRef>
        </p:style>
        <p:txBody>
          <a:bodyPr rtlCol="0" anchor="ctr"/>
          <a:lstStyle/>
          <a:p>
            <a:pPr algn="ctr"/>
            <a:r>
              <a:rPr lang="en-US" altLang="zh-CN" sz="1600" dirty="0" err="1" smtClean="0"/>
              <a:t>Sleep_on</a:t>
            </a:r>
            <a:r>
              <a:rPr lang="en-US" altLang="zh-CN" sz="1600" dirty="0" smtClean="0"/>
              <a:t> </a:t>
            </a:r>
            <a:r>
              <a:rPr lang="zh-CN" altLang="en-US" sz="1600" dirty="0" smtClean="0"/>
              <a:t>的进程形成一个隐式的等待队列</a:t>
            </a:r>
            <a:r>
              <a:rPr lang="en-US" altLang="zh-CN" sz="1600" dirty="0" smtClean="0"/>
              <a:t> </a:t>
            </a:r>
            <a:endParaRPr lang="zh-CN" altLang="en-US" sz="1600" dirty="0"/>
          </a:p>
        </p:txBody>
      </p:sp>
      <p:pic>
        <p:nvPicPr>
          <p:cNvPr id="6" name="图片 5"/>
          <p:cNvPicPr>
            <a:picLocks noChangeAspect="1"/>
          </p:cNvPicPr>
          <p:nvPr/>
        </p:nvPicPr>
        <p:blipFill>
          <a:blip r:embed="rId3"/>
          <a:stretch>
            <a:fillRect/>
          </a:stretch>
        </p:blipFill>
        <p:spPr>
          <a:xfrm>
            <a:off x="1554366" y="1643100"/>
            <a:ext cx="3191983" cy="2737311"/>
          </a:xfrm>
          <a:prstGeom prst="rect">
            <a:avLst/>
          </a:prstGeom>
        </p:spPr>
      </p:pic>
      <p:pic>
        <p:nvPicPr>
          <p:cNvPr id="8" name="图片 7"/>
          <p:cNvPicPr>
            <a:picLocks noChangeAspect="1"/>
          </p:cNvPicPr>
          <p:nvPr/>
        </p:nvPicPr>
        <p:blipFill>
          <a:blip r:embed="rId4"/>
          <a:stretch>
            <a:fillRect/>
          </a:stretch>
        </p:blipFill>
        <p:spPr>
          <a:xfrm>
            <a:off x="5747367" y="1840712"/>
            <a:ext cx="3337849" cy="1417443"/>
          </a:xfrm>
          <a:prstGeom prst="rect">
            <a:avLst/>
          </a:prstGeom>
        </p:spPr>
      </p:pic>
      <p:sp>
        <p:nvSpPr>
          <p:cNvPr id="15" name="文本框 14"/>
          <p:cNvSpPr txBox="1"/>
          <p:nvPr/>
        </p:nvSpPr>
        <p:spPr>
          <a:xfrm>
            <a:off x="5268686" y="3535680"/>
            <a:ext cx="6348548" cy="646331"/>
          </a:xfrm>
          <a:prstGeom prst="rect">
            <a:avLst/>
          </a:prstGeom>
          <a:noFill/>
        </p:spPr>
        <p:txBody>
          <a:bodyPr wrap="square" rtlCol="0">
            <a:spAutoFit/>
          </a:bodyPr>
          <a:lstStyle/>
          <a:p>
            <a:r>
              <a:rPr lang="zh-CN" altLang="en-US" sz="1200" dirty="0" smtClean="0"/>
              <a:t>某进程进入</a:t>
            </a:r>
            <a:r>
              <a:rPr lang="en-US" altLang="zh-CN" sz="1200" dirty="0" err="1" smtClean="0"/>
              <a:t>sleep_on</a:t>
            </a:r>
            <a:r>
              <a:rPr lang="en-US" altLang="zh-CN" sz="1200" dirty="0" smtClean="0"/>
              <a:t>,</a:t>
            </a:r>
            <a:r>
              <a:rPr lang="zh-CN" altLang="en-US" sz="1200" dirty="0" smtClean="0"/>
              <a:t>申请</a:t>
            </a:r>
            <a:r>
              <a:rPr lang="zh-CN" altLang="en-US" sz="1200" dirty="0"/>
              <a:t>局部变量</a:t>
            </a:r>
            <a:r>
              <a:rPr lang="en-US" altLang="zh-CN" sz="1200" dirty="0" err="1" smtClean="0"/>
              <a:t>tmp</a:t>
            </a:r>
            <a:r>
              <a:rPr lang="zh-CN" altLang="en-US" sz="1200" dirty="0" smtClean="0"/>
              <a:t>，指向</a:t>
            </a:r>
            <a:r>
              <a:rPr lang="en-US" altLang="zh-CN" sz="1200" dirty="0"/>
              <a:t>*p</a:t>
            </a:r>
            <a:r>
              <a:rPr lang="zh-CN" altLang="en-US" sz="1200" dirty="0"/>
              <a:t>，*</a:t>
            </a:r>
            <a:r>
              <a:rPr lang="en-US" altLang="zh-CN" sz="1200" dirty="0"/>
              <a:t>p</a:t>
            </a:r>
            <a:r>
              <a:rPr lang="zh-CN" altLang="en-US" sz="1200" dirty="0"/>
              <a:t>指向当前的进程，设置进程标志为</a:t>
            </a:r>
            <a:r>
              <a:rPr lang="en-US" altLang="zh-CN" sz="1200" dirty="0" err="1"/>
              <a:t>TASK_UNINTERRUPTIBLE</a:t>
            </a:r>
            <a:r>
              <a:rPr lang="zh-CN" altLang="en-US" sz="1200" dirty="0"/>
              <a:t>即不可中断睡眠，随后就执行</a:t>
            </a:r>
            <a:r>
              <a:rPr lang="en-US" altLang="zh-CN" sz="1200" dirty="0"/>
              <a:t>schedule()</a:t>
            </a:r>
            <a:r>
              <a:rPr lang="zh-CN" altLang="en-US" sz="1200" dirty="0"/>
              <a:t>调度其他进程运行，当本进程恢复运行时，设置</a:t>
            </a:r>
            <a:r>
              <a:rPr lang="en-US" altLang="zh-CN" sz="1200" dirty="0" err="1"/>
              <a:t>tmp</a:t>
            </a:r>
            <a:r>
              <a:rPr lang="en-US" altLang="zh-CN" sz="1200" dirty="0"/>
              <a:t>-&gt;state</a:t>
            </a:r>
            <a:r>
              <a:rPr lang="zh-CN" altLang="en-US" sz="1200" dirty="0"/>
              <a:t>为</a:t>
            </a:r>
            <a:r>
              <a:rPr lang="en-US" altLang="zh-CN" sz="1200" dirty="0"/>
              <a:t>0</a:t>
            </a:r>
            <a:r>
              <a:rPr lang="zh-CN" altLang="en-US" sz="1200" dirty="0"/>
              <a:t>即</a:t>
            </a:r>
            <a:r>
              <a:rPr lang="en-US" altLang="zh-CN" sz="1200" dirty="0" err="1"/>
              <a:t>TASK_RUNNING</a:t>
            </a:r>
            <a:r>
              <a:rPr lang="zh-CN" altLang="en-US" sz="1200" dirty="0" smtClean="0"/>
              <a:t>。</a:t>
            </a:r>
            <a:endParaRPr lang="en-US" altLang="zh-CN" sz="1200" dirty="0" smtClean="0"/>
          </a:p>
        </p:txBody>
      </p:sp>
      <p:sp>
        <p:nvSpPr>
          <p:cNvPr id="16" name="文本框 15"/>
          <p:cNvSpPr txBox="1"/>
          <p:nvPr/>
        </p:nvSpPr>
        <p:spPr>
          <a:xfrm>
            <a:off x="863258" y="4973191"/>
            <a:ext cx="11219738" cy="584775"/>
          </a:xfrm>
          <a:prstGeom prst="rect">
            <a:avLst/>
          </a:prstGeom>
          <a:noFill/>
        </p:spPr>
        <p:txBody>
          <a:bodyPr wrap="none" rtlCol="0">
            <a:spAutoFit/>
          </a:bodyPr>
          <a:lstStyle/>
          <a:p>
            <a:r>
              <a:rPr lang="zh-CN" altLang="en-US" sz="1600" dirty="0" smtClean="0">
                <a:solidFill>
                  <a:schemeClr val="tx2">
                    <a:lumMod val="90000"/>
                    <a:lumOff val="10000"/>
                  </a:schemeClr>
                </a:solidFill>
              </a:rPr>
              <a:t>注意</a:t>
            </a:r>
            <a:r>
              <a:rPr lang="zh-CN" altLang="en-US" sz="1600" dirty="0">
                <a:solidFill>
                  <a:schemeClr val="tx2">
                    <a:lumMod val="90000"/>
                    <a:lumOff val="10000"/>
                  </a:schemeClr>
                </a:solidFill>
              </a:rPr>
              <a:t>：</a:t>
            </a:r>
            <a:r>
              <a:rPr lang="zh-CN" altLang="en-US" sz="1600" dirty="0" smtClean="0">
                <a:solidFill>
                  <a:schemeClr val="tx2">
                    <a:lumMod val="90000"/>
                    <a:lumOff val="10000"/>
                  </a:schemeClr>
                </a:solidFill>
              </a:rPr>
              <a:t>进程</a:t>
            </a:r>
            <a:r>
              <a:rPr lang="zh-CN" altLang="en-US" sz="1600" dirty="0">
                <a:solidFill>
                  <a:schemeClr val="tx2">
                    <a:lumMod val="90000"/>
                    <a:lumOff val="10000"/>
                  </a:schemeClr>
                </a:solidFill>
              </a:rPr>
              <a:t>申请</a:t>
            </a:r>
            <a:r>
              <a:rPr lang="en-US" altLang="zh-CN" sz="1600" dirty="0" err="1">
                <a:solidFill>
                  <a:schemeClr val="tx2">
                    <a:lumMod val="90000"/>
                    <a:lumOff val="10000"/>
                  </a:schemeClr>
                </a:solidFill>
              </a:rPr>
              <a:t>tmp</a:t>
            </a:r>
            <a:r>
              <a:rPr lang="zh-CN" altLang="en-US" sz="1600" dirty="0">
                <a:solidFill>
                  <a:schemeClr val="tx2">
                    <a:lumMod val="90000"/>
                    <a:lumOff val="10000"/>
                  </a:schemeClr>
                </a:solidFill>
              </a:rPr>
              <a:t>后让出</a:t>
            </a:r>
            <a:r>
              <a:rPr lang="en-US" altLang="zh-CN" sz="1600" dirty="0">
                <a:solidFill>
                  <a:schemeClr val="tx2">
                    <a:lumMod val="90000"/>
                    <a:lumOff val="10000"/>
                  </a:schemeClr>
                </a:solidFill>
              </a:rPr>
              <a:t>CPU</a:t>
            </a:r>
            <a:r>
              <a:rPr lang="zh-CN" altLang="en-US" sz="1600" dirty="0">
                <a:solidFill>
                  <a:schemeClr val="tx2">
                    <a:lumMod val="90000"/>
                    <a:lumOff val="10000"/>
                  </a:schemeClr>
                </a:solidFill>
              </a:rPr>
              <a:t>，并未退出</a:t>
            </a:r>
            <a:r>
              <a:rPr lang="en-US" altLang="zh-CN" sz="1600" dirty="0" err="1">
                <a:solidFill>
                  <a:schemeClr val="tx2">
                    <a:lumMod val="90000"/>
                    <a:lumOff val="10000"/>
                  </a:schemeClr>
                </a:solidFill>
              </a:rPr>
              <a:t>sleep_on</a:t>
            </a:r>
            <a:r>
              <a:rPr lang="en-US" altLang="zh-CN" sz="1600" dirty="0">
                <a:solidFill>
                  <a:schemeClr val="tx2">
                    <a:lumMod val="90000"/>
                    <a:lumOff val="10000"/>
                  </a:schemeClr>
                </a:solidFill>
              </a:rPr>
              <a:t>,</a:t>
            </a:r>
            <a:r>
              <a:rPr lang="zh-CN" altLang="en-US" sz="1600" dirty="0">
                <a:solidFill>
                  <a:schemeClr val="tx2">
                    <a:lumMod val="90000"/>
                    <a:lumOff val="10000"/>
                  </a:schemeClr>
                </a:solidFill>
              </a:rPr>
              <a:t>所以它申请的变量</a:t>
            </a:r>
            <a:r>
              <a:rPr lang="en-US" altLang="zh-CN" sz="1600" dirty="0" err="1">
                <a:solidFill>
                  <a:schemeClr val="tx2">
                    <a:lumMod val="90000"/>
                    <a:lumOff val="10000"/>
                  </a:schemeClr>
                </a:solidFill>
              </a:rPr>
              <a:t>tmp</a:t>
            </a:r>
            <a:r>
              <a:rPr lang="en-US" altLang="zh-CN" sz="1600" dirty="0">
                <a:solidFill>
                  <a:schemeClr val="tx2">
                    <a:lumMod val="90000"/>
                    <a:lumOff val="10000"/>
                  </a:schemeClr>
                </a:solidFill>
              </a:rPr>
              <a:t> </a:t>
            </a:r>
            <a:r>
              <a:rPr lang="zh-CN" altLang="en-US" sz="1600" dirty="0">
                <a:solidFill>
                  <a:schemeClr val="tx2">
                    <a:lumMod val="90000"/>
                    <a:lumOff val="10000"/>
                  </a:schemeClr>
                </a:solidFill>
              </a:rPr>
              <a:t>保存在内存栈中，且</a:t>
            </a:r>
            <a:r>
              <a:rPr lang="zh-CN" altLang="en-US" sz="1600" dirty="0" smtClean="0">
                <a:solidFill>
                  <a:schemeClr val="tx2">
                    <a:lumMod val="90000"/>
                    <a:lumOff val="10000"/>
                  </a:schemeClr>
                </a:solidFill>
              </a:rPr>
              <a:t>指向之前的进程，所以：</a:t>
            </a:r>
            <a:endParaRPr lang="zh-CN" altLang="en-US" sz="1600" dirty="0">
              <a:solidFill>
                <a:schemeClr val="tx2">
                  <a:lumMod val="90000"/>
                  <a:lumOff val="10000"/>
                </a:schemeClr>
              </a:solidFill>
            </a:endParaRPr>
          </a:p>
          <a:p>
            <a:endParaRPr lang="zh-CN" altLang="en-US" sz="1600" dirty="0">
              <a:solidFill>
                <a:schemeClr val="tx2">
                  <a:lumMod val="90000"/>
                  <a:lumOff val="10000"/>
                </a:schemeClr>
              </a:solidFill>
            </a:endParaRPr>
          </a:p>
        </p:txBody>
      </p:sp>
    </p:spTree>
    <p:extLst>
      <p:ext uri="{BB962C8B-B14F-4D97-AF65-F5344CB8AC3E}">
        <p14:creationId xmlns:p14="http://schemas.microsoft.com/office/powerpoint/2010/main" val="153974524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TextShape 1"/>
          <p:cNvSpPr txBox="1"/>
          <p:nvPr/>
        </p:nvSpPr>
        <p:spPr>
          <a:xfrm>
            <a:off x="1160535" y="0"/>
            <a:ext cx="9905760" cy="1478160"/>
          </a:xfrm>
          <a:prstGeom prst="rect">
            <a:avLst/>
          </a:prstGeom>
          <a:noFill/>
          <a:ln>
            <a:noFill/>
          </a:ln>
        </p:spPr>
        <p:txBody>
          <a:bodyPr anchor="ctr"/>
          <a:lstStyle/>
          <a:p>
            <a:pPr>
              <a:lnSpc>
                <a:spcPct val="90000"/>
              </a:lnSpc>
            </a:pPr>
            <a:r>
              <a:rPr lang="en-US" sz="3600" b="0" strike="noStrike" cap="all" spc="-1" dirty="0" smtClean="0">
                <a:latin typeface="Microsoft YaHei"/>
                <a:ea typeface="Microsoft YaHei"/>
              </a:rPr>
              <a:t>Lab5-信号量的相关函数</a:t>
            </a:r>
            <a:r>
              <a:rPr lang="en-US" altLang="zh-CN" sz="3600" b="0" strike="noStrike" cap="all" spc="-1" dirty="0" smtClean="0">
                <a:latin typeface="Microsoft YaHei"/>
                <a:ea typeface="Microsoft YaHei"/>
              </a:rPr>
              <a:t>-P </a:t>
            </a:r>
            <a:r>
              <a:rPr lang="zh-CN" altLang="en-US" sz="3600" b="0" strike="noStrike" cap="all" spc="-1" dirty="0" smtClean="0">
                <a:latin typeface="Microsoft YaHei"/>
                <a:ea typeface="Microsoft YaHei"/>
              </a:rPr>
              <a:t>和 </a:t>
            </a:r>
            <a:r>
              <a:rPr lang="en-US" altLang="zh-CN" sz="3600" b="0" strike="noStrike" cap="all" spc="-1" dirty="0" smtClean="0">
                <a:latin typeface="Microsoft YaHei"/>
                <a:ea typeface="Microsoft YaHei"/>
              </a:rPr>
              <a:t>V</a:t>
            </a:r>
            <a:endParaRPr lang="en-US" sz="3600" b="0" strike="noStrike" spc="-1" dirty="0">
              <a:latin typeface="Tw Cen MT"/>
            </a:endParaRPr>
          </a:p>
        </p:txBody>
      </p:sp>
      <p:pic>
        <p:nvPicPr>
          <p:cNvPr id="11" name="图片 10"/>
          <p:cNvPicPr>
            <a:picLocks noChangeAspect="1"/>
          </p:cNvPicPr>
          <p:nvPr/>
        </p:nvPicPr>
        <p:blipFill>
          <a:blip r:embed="rId2"/>
          <a:stretch>
            <a:fillRect/>
          </a:stretch>
        </p:blipFill>
        <p:spPr>
          <a:xfrm>
            <a:off x="10086234" y="352680"/>
            <a:ext cx="1373385" cy="1701735"/>
          </a:xfrm>
          <a:prstGeom prst="rect">
            <a:avLst/>
          </a:prstGeom>
        </p:spPr>
      </p:pic>
      <p:sp>
        <p:nvSpPr>
          <p:cNvPr id="5" name="圆角矩形 4"/>
          <p:cNvSpPr/>
          <p:nvPr/>
        </p:nvSpPr>
        <p:spPr>
          <a:xfrm>
            <a:off x="3457303" y="5410862"/>
            <a:ext cx="5120640" cy="923108"/>
          </a:xfrm>
          <a:prstGeom prst="roundRect">
            <a:avLst/>
          </a:prstGeom>
        </p:spPr>
        <p:style>
          <a:lnRef idx="2">
            <a:schemeClr val="accent4">
              <a:shade val="50000"/>
            </a:schemeClr>
          </a:lnRef>
          <a:fillRef idx="1001">
            <a:schemeClr val="dk2"/>
          </a:fillRef>
          <a:effectRef idx="0">
            <a:schemeClr val="accent4"/>
          </a:effectRef>
          <a:fontRef idx="minor">
            <a:schemeClr val="lt1"/>
          </a:fontRef>
        </p:style>
        <p:txBody>
          <a:bodyPr rtlCol="0" anchor="ctr"/>
          <a:lstStyle/>
          <a:p>
            <a:pPr algn="ctr"/>
            <a:r>
              <a:rPr lang="zh-CN" altLang="en-US" sz="1600" dirty="0"/>
              <a:t>一次</a:t>
            </a:r>
            <a:r>
              <a:rPr lang="en-US" altLang="zh-CN" sz="1600" dirty="0" err="1" smtClean="0"/>
              <a:t>Wake_up</a:t>
            </a:r>
            <a:r>
              <a:rPr lang="zh-CN" altLang="en-US" sz="1600" dirty="0" smtClean="0"/>
              <a:t>唤醒</a:t>
            </a:r>
            <a:r>
              <a:rPr lang="zh-CN" altLang="en-US" sz="1600" dirty="0"/>
              <a:t>所有等待在该信号量处的睡眠进程</a:t>
            </a:r>
          </a:p>
        </p:txBody>
      </p:sp>
      <p:pic>
        <p:nvPicPr>
          <p:cNvPr id="8" name="图片 7"/>
          <p:cNvPicPr>
            <a:picLocks noChangeAspect="1"/>
          </p:cNvPicPr>
          <p:nvPr/>
        </p:nvPicPr>
        <p:blipFill>
          <a:blip r:embed="rId3"/>
          <a:stretch>
            <a:fillRect/>
          </a:stretch>
        </p:blipFill>
        <p:spPr>
          <a:xfrm>
            <a:off x="5747367" y="1840712"/>
            <a:ext cx="3337849" cy="1417443"/>
          </a:xfrm>
          <a:prstGeom prst="rect">
            <a:avLst/>
          </a:prstGeom>
        </p:spPr>
      </p:pic>
      <p:pic>
        <p:nvPicPr>
          <p:cNvPr id="2" name="图片 1"/>
          <p:cNvPicPr>
            <a:picLocks noChangeAspect="1"/>
          </p:cNvPicPr>
          <p:nvPr/>
        </p:nvPicPr>
        <p:blipFill>
          <a:blip r:embed="rId4"/>
          <a:stretch>
            <a:fillRect/>
          </a:stretch>
        </p:blipFill>
        <p:spPr>
          <a:xfrm>
            <a:off x="1048941" y="1770660"/>
            <a:ext cx="4197917" cy="1921774"/>
          </a:xfrm>
          <a:prstGeom prst="rect">
            <a:avLst/>
          </a:prstGeom>
        </p:spPr>
      </p:pic>
      <p:sp>
        <p:nvSpPr>
          <p:cNvPr id="4" name="文本框 3"/>
          <p:cNvSpPr txBox="1"/>
          <p:nvPr/>
        </p:nvSpPr>
        <p:spPr>
          <a:xfrm>
            <a:off x="828424" y="4042121"/>
            <a:ext cx="10601300" cy="584775"/>
          </a:xfrm>
          <a:prstGeom prst="rect">
            <a:avLst/>
          </a:prstGeom>
          <a:noFill/>
        </p:spPr>
        <p:txBody>
          <a:bodyPr wrap="none" rtlCol="0">
            <a:spAutoFit/>
          </a:bodyPr>
          <a:lstStyle/>
          <a:p>
            <a:r>
              <a:rPr lang="zh-CN" altLang="en-US" sz="1600" dirty="0"/>
              <a:t>唤醒函数</a:t>
            </a:r>
            <a:r>
              <a:rPr lang="en-US" altLang="zh-CN" sz="1600" dirty="0" err="1"/>
              <a:t>wake_up</a:t>
            </a:r>
            <a:r>
              <a:rPr lang="en-US" altLang="zh-CN" sz="1600" dirty="0"/>
              <a:t>()</a:t>
            </a:r>
            <a:r>
              <a:rPr lang="zh-CN" altLang="en-US" sz="1600" dirty="0"/>
              <a:t>负责唤醒的是等待队列队首的</a:t>
            </a:r>
            <a:r>
              <a:rPr lang="zh-CN" altLang="en-US" sz="1600" dirty="0" smtClean="0"/>
              <a:t>进程，队首进程被唤醒后，从</a:t>
            </a:r>
            <a:r>
              <a:rPr lang="en-US" altLang="zh-CN" sz="1600" dirty="0" smtClean="0"/>
              <a:t>schedule</a:t>
            </a:r>
            <a:r>
              <a:rPr lang="zh-CN" altLang="en-US" sz="1600" dirty="0" smtClean="0"/>
              <a:t>函数退出，将执行上述语句。</a:t>
            </a:r>
            <a:endParaRPr lang="en-US" altLang="zh-CN" sz="1600" dirty="0" smtClean="0"/>
          </a:p>
          <a:p>
            <a:r>
              <a:rPr lang="zh-CN" altLang="en-US" sz="1600" dirty="0" smtClean="0"/>
              <a:t>于是之前入睡的进程也被激活，这样下去，将唤醒整个队列</a:t>
            </a:r>
            <a:endParaRPr lang="zh-CN" altLang="en-US" sz="1600" dirty="0"/>
          </a:p>
        </p:txBody>
      </p:sp>
      <p:pic>
        <p:nvPicPr>
          <p:cNvPr id="10" name="图片 9"/>
          <p:cNvPicPr>
            <a:picLocks noChangeAspect="1"/>
          </p:cNvPicPr>
          <p:nvPr/>
        </p:nvPicPr>
        <p:blipFill>
          <a:blip r:embed="rId5"/>
          <a:stretch>
            <a:fillRect/>
          </a:stretch>
        </p:blipFill>
        <p:spPr>
          <a:xfrm>
            <a:off x="9297812" y="2848239"/>
            <a:ext cx="2211979" cy="517994"/>
          </a:xfrm>
          <a:prstGeom prst="rect">
            <a:avLst/>
          </a:prstGeom>
        </p:spPr>
      </p:pic>
      <p:sp>
        <p:nvSpPr>
          <p:cNvPr id="13" name="上箭头 12"/>
          <p:cNvSpPr/>
          <p:nvPr/>
        </p:nvSpPr>
        <p:spPr>
          <a:xfrm>
            <a:off x="9754024" y="3523158"/>
            <a:ext cx="417587" cy="51896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204031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TextShape 1"/>
          <p:cNvSpPr txBox="1"/>
          <p:nvPr/>
        </p:nvSpPr>
        <p:spPr>
          <a:xfrm>
            <a:off x="1160535" y="0"/>
            <a:ext cx="9905760" cy="1478160"/>
          </a:xfrm>
          <a:prstGeom prst="rect">
            <a:avLst/>
          </a:prstGeom>
          <a:noFill/>
          <a:ln>
            <a:noFill/>
          </a:ln>
        </p:spPr>
        <p:txBody>
          <a:bodyPr anchor="ctr"/>
          <a:lstStyle/>
          <a:p>
            <a:pPr>
              <a:lnSpc>
                <a:spcPct val="90000"/>
              </a:lnSpc>
            </a:pPr>
            <a:r>
              <a:rPr lang="en-US" sz="3600" b="0" strike="noStrike" cap="all" spc="-1" dirty="0" smtClean="0">
                <a:latin typeface="Microsoft YaHei"/>
                <a:ea typeface="Microsoft YaHei"/>
              </a:rPr>
              <a:t>Lab5-信号量的相关函数</a:t>
            </a:r>
            <a:r>
              <a:rPr lang="en-US" altLang="zh-CN" sz="3600" b="0" strike="noStrike" cap="all" spc="-1" dirty="0" smtClean="0">
                <a:latin typeface="Microsoft YaHei"/>
                <a:ea typeface="Microsoft YaHei"/>
              </a:rPr>
              <a:t>-P </a:t>
            </a:r>
            <a:r>
              <a:rPr lang="zh-CN" altLang="en-US" sz="3600" b="0" strike="noStrike" cap="all" spc="-1" dirty="0" smtClean="0">
                <a:latin typeface="Microsoft YaHei"/>
                <a:ea typeface="Microsoft YaHei"/>
              </a:rPr>
              <a:t>和 </a:t>
            </a:r>
            <a:r>
              <a:rPr lang="en-US" altLang="zh-CN" sz="3600" b="0" strike="noStrike" cap="all" spc="-1" dirty="0" smtClean="0">
                <a:latin typeface="Microsoft YaHei"/>
                <a:ea typeface="Microsoft YaHei"/>
              </a:rPr>
              <a:t>V</a:t>
            </a:r>
            <a:endParaRPr lang="en-US" sz="3600" b="0" strike="noStrike" spc="-1" dirty="0">
              <a:latin typeface="Tw Cen MT"/>
            </a:endParaRPr>
          </a:p>
        </p:txBody>
      </p:sp>
      <p:pic>
        <p:nvPicPr>
          <p:cNvPr id="11" name="图片 10"/>
          <p:cNvPicPr>
            <a:picLocks noChangeAspect="1"/>
          </p:cNvPicPr>
          <p:nvPr/>
        </p:nvPicPr>
        <p:blipFill>
          <a:blip r:embed="rId2"/>
          <a:stretch>
            <a:fillRect/>
          </a:stretch>
        </p:blipFill>
        <p:spPr>
          <a:xfrm>
            <a:off x="10086234" y="352680"/>
            <a:ext cx="1373385" cy="1701735"/>
          </a:xfrm>
          <a:prstGeom prst="rect">
            <a:avLst/>
          </a:prstGeom>
        </p:spPr>
      </p:pic>
      <p:sp>
        <p:nvSpPr>
          <p:cNvPr id="2" name="圆角矩形 1"/>
          <p:cNvSpPr/>
          <p:nvPr/>
        </p:nvSpPr>
        <p:spPr>
          <a:xfrm>
            <a:off x="1584960" y="1904881"/>
            <a:ext cx="2046515" cy="87315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err="1" smtClean="0"/>
              <a:t>Sleep_on</a:t>
            </a:r>
            <a:endParaRPr lang="zh-CN" altLang="en-US" dirty="0"/>
          </a:p>
        </p:txBody>
      </p:sp>
      <p:sp>
        <p:nvSpPr>
          <p:cNvPr id="13" name="圆角矩形 12"/>
          <p:cNvSpPr/>
          <p:nvPr/>
        </p:nvSpPr>
        <p:spPr>
          <a:xfrm>
            <a:off x="1584959" y="4025418"/>
            <a:ext cx="2046515" cy="87315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err="1" smtClean="0"/>
              <a:t>Wake_up</a:t>
            </a:r>
            <a:endParaRPr lang="zh-CN" altLang="en-US" dirty="0"/>
          </a:p>
        </p:txBody>
      </p:sp>
      <p:sp>
        <p:nvSpPr>
          <p:cNvPr id="5" name="圆角矩形 4"/>
          <p:cNvSpPr/>
          <p:nvPr/>
        </p:nvSpPr>
        <p:spPr>
          <a:xfrm>
            <a:off x="4171406" y="1558834"/>
            <a:ext cx="4005943" cy="1358537"/>
          </a:xfrm>
          <a:prstGeom prst="roundRect">
            <a:avLst/>
          </a:prstGeom>
        </p:spPr>
        <p:style>
          <a:lnRef idx="2">
            <a:schemeClr val="accent4">
              <a:shade val="50000"/>
            </a:schemeClr>
          </a:lnRef>
          <a:fillRef idx="1001">
            <a:schemeClr val="dk2"/>
          </a:fillRef>
          <a:effectRef idx="0">
            <a:schemeClr val="accent4"/>
          </a:effectRef>
          <a:fontRef idx="minor">
            <a:schemeClr val="lt1"/>
          </a:fontRef>
        </p:style>
        <p:txBody>
          <a:bodyPr rtlCol="0" anchor="ctr"/>
          <a:lstStyle/>
          <a:p>
            <a:pPr algn="ctr"/>
            <a:r>
              <a:rPr lang="zh-CN" altLang="en-US" sz="1600" dirty="0" smtClean="0"/>
              <a:t>形成一个隐式的等待队列</a:t>
            </a:r>
            <a:r>
              <a:rPr lang="en-US" altLang="zh-CN" sz="1600" dirty="0" smtClean="0"/>
              <a:t> </a:t>
            </a:r>
            <a:endParaRPr lang="zh-CN" altLang="en-US" sz="1600" dirty="0"/>
          </a:p>
        </p:txBody>
      </p:sp>
      <p:sp>
        <p:nvSpPr>
          <p:cNvPr id="14" name="圆角矩形 13"/>
          <p:cNvSpPr/>
          <p:nvPr/>
        </p:nvSpPr>
        <p:spPr>
          <a:xfrm>
            <a:off x="4171405" y="3782726"/>
            <a:ext cx="4005943" cy="1358537"/>
          </a:xfrm>
          <a:prstGeom prst="roundRect">
            <a:avLst/>
          </a:prstGeom>
        </p:spPr>
        <p:style>
          <a:lnRef idx="2">
            <a:schemeClr val="accent4">
              <a:shade val="50000"/>
            </a:schemeClr>
          </a:lnRef>
          <a:fillRef idx="1001">
            <a:schemeClr val="dk2"/>
          </a:fillRef>
          <a:effectRef idx="0">
            <a:schemeClr val="accent4"/>
          </a:effectRef>
          <a:fontRef idx="minor">
            <a:schemeClr val="lt1"/>
          </a:fontRef>
        </p:style>
        <p:txBody>
          <a:bodyPr rtlCol="0" anchor="ctr"/>
          <a:lstStyle/>
          <a:p>
            <a:pPr algn="ctr"/>
            <a:r>
              <a:rPr lang="zh-CN" altLang="en-US" sz="1600" dirty="0"/>
              <a:t>唤醒</a:t>
            </a:r>
            <a:r>
              <a:rPr lang="zh-CN" altLang="en-US" sz="1600" dirty="0" smtClean="0"/>
              <a:t>所有</a:t>
            </a:r>
            <a:r>
              <a:rPr lang="zh-CN" altLang="en-US" sz="1600" dirty="0"/>
              <a:t>等待</a:t>
            </a:r>
            <a:r>
              <a:rPr lang="zh-CN" altLang="en-US" sz="1600" dirty="0" smtClean="0"/>
              <a:t>在该信号量处</a:t>
            </a:r>
            <a:r>
              <a:rPr lang="zh-CN" altLang="en-US" sz="1600" dirty="0"/>
              <a:t>的睡眠</a:t>
            </a:r>
            <a:r>
              <a:rPr lang="zh-CN" altLang="en-US" sz="1600" dirty="0" smtClean="0"/>
              <a:t>进程</a:t>
            </a:r>
            <a:endParaRPr lang="zh-CN" altLang="en-US" sz="1600" dirty="0"/>
          </a:p>
        </p:txBody>
      </p:sp>
      <p:sp>
        <p:nvSpPr>
          <p:cNvPr id="3" name="矩形 2"/>
          <p:cNvSpPr/>
          <p:nvPr/>
        </p:nvSpPr>
        <p:spPr>
          <a:xfrm>
            <a:off x="9564590" y="2590248"/>
            <a:ext cx="1938995" cy="2308324"/>
          </a:xfrm>
          <a:prstGeom prst="rect">
            <a:avLst/>
          </a:prstGeom>
          <a:noFill/>
        </p:spPr>
        <p:txBody>
          <a:bodyPr wrap="square" lIns="91440" tIns="45720" rIns="91440" bIns="45720">
            <a:spAutoFit/>
          </a:bodyPr>
          <a:lstStyle/>
          <a:p>
            <a:pPr algn="ctr"/>
            <a:r>
              <a:rPr lang="zh-CN" altLang="en-US" sz="4800" b="1" dirty="0">
                <a:ln w="22225">
                  <a:solidFill>
                    <a:schemeClr val="accent2"/>
                  </a:solidFill>
                  <a:prstDash val="solid"/>
                </a:ln>
                <a:solidFill>
                  <a:schemeClr val="accent2">
                    <a:lumMod val="40000"/>
                    <a:lumOff val="60000"/>
                  </a:schemeClr>
                </a:solidFill>
              </a:rPr>
              <a:t>两</a:t>
            </a:r>
            <a:r>
              <a:rPr lang="zh-CN" altLang="en-US" sz="4800" b="1" dirty="0" smtClean="0">
                <a:ln w="22225">
                  <a:solidFill>
                    <a:schemeClr val="accent2"/>
                  </a:solidFill>
                  <a:prstDash val="solid"/>
                </a:ln>
                <a:solidFill>
                  <a:schemeClr val="accent2">
                    <a:lumMod val="40000"/>
                    <a:lumOff val="60000"/>
                  </a:schemeClr>
                </a:solidFill>
              </a:rPr>
              <a:t>个重要结论</a:t>
            </a:r>
            <a:endParaRPr lang="zh-CN" altLang="en-US" sz="4800"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206758735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TextShape 1"/>
          <p:cNvSpPr txBox="1"/>
          <p:nvPr/>
        </p:nvSpPr>
        <p:spPr>
          <a:xfrm>
            <a:off x="984806" y="0"/>
            <a:ext cx="9905760" cy="1478160"/>
          </a:xfrm>
          <a:prstGeom prst="rect">
            <a:avLst/>
          </a:prstGeom>
          <a:noFill/>
          <a:ln>
            <a:noFill/>
          </a:ln>
        </p:spPr>
        <p:txBody>
          <a:bodyPr anchor="ctr"/>
          <a:lstStyle/>
          <a:p>
            <a:pPr>
              <a:lnSpc>
                <a:spcPct val="90000"/>
              </a:lnSpc>
            </a:pPr>
            <a:r>
              <a:rPr lang="en-US" sz="3600" b="0" strike="noStrike" cap="all" spc="-1" dirty="0" smtClean="0">
                <a:latin typeface="Microsoft YaHei"/>
                <a:ea typeface="Microsoft YaHei"/>
              </a:rPr>
              <a:t>Lab5-信号量的相关函数</a:t>
            </a:r>
            <a:endParaRPr lang="en-US" sz="3600" b="0" strike="noStrike" spc="-1" dirty="0">
              <a:latin typeface="Tw Cen MT"/>
            </a:endParaRPr>
          </a:p>
        </p:txBody>
      </p:sp>
      <p:pic>
        <p:nvPicPr>
          <p:cNvPr id="5" name="图片 4"/>
          <p:cNvPicPr>
            <a:picLocks noChangeAspect="1"/>
          </p:cNvPicPr>
          <p:nvPr/>
        </p:nvPicPr>
        <p:blipFill>
          <a:blip r:embed="rId2"/>
          <a:stretch>
            <a:fillRect/>
          </a:stretch>
        </p:blipFill>
        <p:spPr>
          <a:xfrm>
            <a:off x="6534024" y="1601168"/>
            <a:ext cx="3374948" cy="2134809"/>
          </a:xfrm>
          <a:prstGeom prst="rect">
            <a:avLst/>
          </a:prstGeom>
        </p:spPr>
      </p:pic>
      <p:sp>
        <p:nvSpPr>
          <p:cNvPr id="7" name="文本框 6"/>
          <p:cNvSpPr txBox="1"/>
          <p:nvPr/>
        </p:nvSpPr>
        <p:spPr>
          <a:xfrm>
            <a:off x="3535680" y="4908822"/>
            <a:ext cx="4978230" cy="1277273"/>
          </a:xfrm>
          <a:prstGeom prst="rect">
            <a:avLst/>
          </a:prstGeom>
          <a:noFill/>
        </p:spPr>
        <p:txBody>
          <a:bodyPr wrap="square" rtlCol="0">
            <a:spAutoFit/>
          </a:bodyPr>
          <a:lstStyle/>
          <a:p>
            <a:r>
              <a:rPr lang="zh-CN" altLang="en-US" sz="1100" dirty="0" smtClean="0"/>
              <a:t>进程</a:t>
            </a:r>
            <a:r>
              <a:rPr lang="en-US" altLang="zh-CN" sz="1100" dirty="0"/>
              <a:t>P1</a:t>
            </a:r>
            <a:r>
              <a:rPr lang="zh-CN" altLang="en-US" sz="1100" dirty="0"/>
              <a:t>申请读写该文件，</a:t>
            </a:r>
            <a:r>
              <a:rPr lang="en-US" altLang="zh-CN" sz="1100" dirty="0"/>
              <a:t>value=-1</a:t>
            </a:r>
            <a:r>
              <a:rPr lang="zh-CN" altLang="en-US" sz="1100" dirty="0"/>
              <a:t>，</a:t>
            </a:r>
            <a:r>
              <a:rPr lang="en-US" altLang="zh-CN" sz="1100" dirty="0" err="1"/>
              <a:t>sleep_on</a:t>
            </a:r>
            <a:r>
              <a:rPr lang="en-US" altLang="zh-CN" sz="1100" dirty="0"/>
              <a:t>(&amp;file-&gt;queue)</a:t>
            </a:r>
            <a:r>
              <a:rPr lang="zh-CN" altLang="en-US" sz="1100" dirty="0"/>
              <a:t>。</a:t>
            </a:r>
          </a:p>
          <a:p>
            <a:r>
              <a:rPr lang="zh-CN" altLang="en-US" sz="1100" dirty="0"/>
              <a:t>进程</a:t>
            </a:r>
            <a:r>
              <a:rPr lang="en-US" altLang="zh-CN" sz="1100" dirty="0"/>
              <a:t>P2</a:t>
            </a:r>
            <a:r>
              <a:rPr lang="zh-CN" altLang="en-US" sz="1100" dirty="0"/>
              <a:t>申请读写该文件，</a:t>
            </a:r>
            <a:r>
              <a:rPr lang="en-US" altLang="zh-CN" sz="1100" dirty="0"/>
              <a:t>value=-2</a:t>
            </a:r>
            <a:r>
              <a:rPr lang="zh-CN" altLang="en-US" sz="1100" dirty="0"/>
              <a:t>，</a:t>
            </a:r>
            <a:r>
              <a:rPr lang="en-US" altLang="zh-CN" sz="1100" dirty="0" err="1"/>
              <a:t>sleep_on</a:t>
            </a:r>
            <a:r>
              <a:rPr lang="en-US" altLang="zh-CN" sz="1100" dirty="0"/>
              <a:t>(&amp;file-&gt;queue)</a:t>
            </a:r>
            <a:r>
              <a:rPr lang="zh-CN" altLang="en-US" sz="1100" dirty="0"/>
              <a:t>。</a:t>
            </a:r>
          </a:p>
          <a:p>
            <a:r>
              <a:rPr lang="zh-CN" altLang="en-US" sz="1100" dirty="0"/>
              <a:t>原来读写该文件的进程读写完毕，置</a:t>
            </a:r>
            <a:r>
              <a:rPr lang="en-US" altLang="zh-CN" sz="1100" dirty="0"/>
              <a:t>value=-1</a:t>
            </a:r>
            <a:r>
              <a:rPr lang="zh-CN" altLang="en-US" sz="1100" dirty="0"/>
              <a:t>，并唤醒等待队列的队首进程</a:t>
            </a:r>
            <a:r>
              <a:rPr lang="en-US" altLang="zh-CN" sz="1100" dirty="0"/>
              <a:t>P2</a:t>
            </a:r>
            <a:r>
              <a:rPr lang="zh-CN" altLang="en-US" sz="1100" dirty="0"/>
              <a:t>。</a:t>
            </a:r>
          </a:p>
          <a:p>
            <a:r>
              <a:rPr lang="zh-CN" altLang="en-US" sz="1100" dirty="0"/>
              <a:t>进程</a:t>
            </a:r>
            <a:r>
              <a:rPr lang="en-US" altLang="zh-CN" sz="1100" dirty="0"/>
              <a:t>P2</a:t>
            </a:r>
            <a:r>
              <a:rPr lang="zh-CN" altLang="en-US" sz="1100" dirty="0"/>
              <a:t>再次执行，唤醒进程</a:t>
            </a:r>
            <a:r>
              <a:rPr lang="en-US" altLang="zh-CN" sz="1100" dirty="0"/>
              <a:t>P1</a:t>
            </a:r>
            <a:r>
              <a:rPr lang="zh-CN" altLang="en-US" sz="1100" dirty="0"/>
              <a:t>，此时执行</a:t>
            </a:r>
            <a:r>
              <a:rPr lang="en-US" altLang="zh-CN" sz="1100" dirty="0"/>
              <a:t>while()</a:t>
            </a:r>
            <a:r>
              <a:rPr lang="zh-CN" altLang="en-US" sz="1100" dirty="0"/>
              <a:t>判断，不能跳出</a:t>
            </a:r>
            <a:r>
              <a:rPr lang="en-US" altLang="zh-CN" sz="1100" dirty="0"/>
              <a:t>while()</a:t>
            </a:r>
            <a:r>
              <a:rPr lang="zh-CN" altLang="en-US" sz="1100" dirty="0"/>
              <a:t>判断，继续睡眠等待。此时文件并没有被占用，</a:t>
            </a:r>
            <a:r>
              <a:rPr lang="en-US" altLang="zh-CN" sz="1100" dirty="0"/>
              <a:t>P2</a:t>
            </a:r>
            <a:r>
              <a:rPr lang="zh-CN" altLang="en-US" sz="1100" dirty="0"/>
              <a:t>完全可以读写该文件，所以程序运行出错了。出错原因在于，修改信号量的语句，必须放在</a:t>
            </a:r>
            <a:r>
              <a:rPr lang="en-US" altLang="zh-CN" sz="1100" dirty="0"/>
              <a:t>while()</a:t>
            </a:r>
            <a:r>
              <a:rPr lang="zh-CN" altLang="en-US" sz="1100" dirty="0"/>
              <a:t>判断的后面，因为执行</a:t>
            </a:r>
            <a:r>
              <a:rPr lang="en-US" altLang="zh-CN" sz="1100" dirty="0"/>
              <a:t>while()</a:t>
            </a:r>
            <a:r>
              <a:rPr lang="zh-CN" altLang="en-US" sz="1100" dirty="0"/>
              <a:t>判断，进程有可能睡眠</a:t>
            </a:r>
          </a:p>
        </p:txBody>
      </p:sp>
      <p:pic>
        <p:nvPicPr>
          <p:cNvPr id="9" name="图片 8"/>
          <p:cNvPicPr>
            <a:picLocks noChangeAspect="1"/>
          </p:cNvPicPr>
          <p:nvPr/>
        </p:nvPicPr>
        <p:blipFill>
          <a:blip r:embed="rId3"/>
          <a:stretch>
            <a:fillRect/>
          </a:stretch>
        </p:blipFill>
        <p:spPr>
          <a:xfrm>
            <a:off x="1759869" y="1602476"/>
            <a:ext cx="3277496" cy="2200774"/>
          </a:xfrm>
          <a:prstGeom prst="rect">
            <a:avLst/>
          </a:prstGeom>
        </p:spPr>
      </p:pic>
      <p:sp>
        <p:nvSpPr>
          <p:cNvPr id="10" name="文本框 9"/>
          <p:cNvSpPr txBox="1"/>
          <p:nvPr/>
        </p:nvSpPr>
        <p:spPr>
          <a:xfrm>
            <a:off x="1959428" y="4145280"/>
            <a:ext cx="8159606" cy="369332"/>
          </a:xfrm>
          <a:prstGeom prst="rect">
            <a:avLst/>
          </a:prstGeom>
          <a:noFill/>
        </p:spPr>
        <p:txBody>
          <a:bodyPr wrap="none" rtlCol="0">
            <a:spAutoFit/>
          </a:bodyPr>
          <a:lstStyle/>
          <a:p>
            <a:r>
              <a:rPr lang="zh-CN" altLang="en-US" dirty="0" smtClean="0"/>
              <a:t>如果得不到执行的多个进程都可以操作信号量，那么信号量将很难变为正值或</a:t>
            </a:r>
            <a:r>
              <a:rPr lang="en-US" altLang="zh-CN" dirty="0" smtClean="0"/>
              <a:t>0</a:t>
            </a:r>
            <a:endParaRPr lang="zh-CN" altLang="en-US" dirty="0"/>
          </a:p>
        </p:txBody>
      </p:sp>
      <p:sp>
        <p:nvSpPr>
          <p:cNvPr id="11" name="右箭头 10"/>
          <p:cNvSpPr/>
          <p:nvPr/>
        </p:nvSpPr>
        <p:spPr>
          <a:xfrm>
            <a:off x="5355771" y="2429691"/>
            <a:ext cx="1114698" cy="3831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0774976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TextShape 1"/>
          <p:cNvSpPr txBox="1"/>
          <p:nvPr/>
        </p:nvSpPr>
        <p:spPr>
          <a:xfrm>
            <a:off x="984806" y="0"/>
            <a:ext cx="9905760" cy="1478160"/>
          </a:xfrm>
          <a:prstGeom prst="rect">
            <a:avLst/>
          </a:prstGeom>
          <a:noFill/>
          <a:ln>
            <a:noFill/>
          </a:ln>
        </p:spPr>
        <p:txBody>
          <a:bodyPr anchor="ctr"/>
          <a:lstStyle/>
          <a:p>
            <a:pPr>
              <a:lnSpc>
                <a:spcPct val="90000"/>
              </a:lnSpc>
            </a:pPr>
            <a:r>
              <a:rPr lang="en-US" sz="3600" b="0" strike="noStrike" cap="all" spc="-1" dirty="0" smtClean="0">
                <a:latin typeface="Microsoft YaHei"/>
                <a:ea typeface="Microsoft YaHei"/>
              </a:rPr>
              <a:t>Lab5-信号量的相关函数</a:t>
            </a:r>
            <a:endParaRPr lang="en-US" sz="3600" b="0" strike="noStrike" spc="-1" dirty="0">
              <a:latin typeface="Tw Cen MT"/>
            </a:endParaRPr>
          </a:p>
        </p:txBody>
      </p:sp>
      <p:pic>
        <p:nvPicPr>
          <p:cNvPr id="5" name="图片 4"/>
          <p:cNvPicPr>
            <a:picLocks noChangeAspect="1"/>
          </p:cNvPicPr>
          <p:nvPr/>
        </p:nvPicPr>
        <p:blipFill>
          <a:blip r:embed="rId2"/>
          <a:stretch>
            <a:fillRect/>
          </a:stretch>
        </p:blipFill>
        <p:spPr>
          <a:xfrm>
            <a:off x="1213086" y="1083613"/>
            <a:ext cx="2954085" cy="1868594"/>
          </a:xfrm>
          <a:prstGeom prst="rect">
            <a:avLst/>
          </a:prstGeom>
        </p:spPr>
      </p:pic>
      <p:sp>
        <p:nvSpPr>
          <p:cNvPr id="10" name="文本框 9"/>
          <p:cNvSpPr txBox="1"/>
          <p:nvPr/>
        </p:nvSpPr>
        <p:spPr>
          <a:xfrm>
            <a:off x="8067646" y="5374683"/>
            <a:ext cx="3622766" cy="369332"/>
          </a:xfrm>
          <a:prstGeom prst="rect">
            <a:avLst/>
          </a:prstGeom>
          <a:noFill/>
        </p:spPr>
        <p:txBody>
          <a:bodyPr wrap="square" rtlCol="0">
            <a:spAutoFit/>
          </a:bodyPr>
          <a:lstStyle/>
          <a:p>
            <a:endParaRPr lang="zh-CN" altLang="en-US" dirty="0"/>
          </a:p>
        </p:txBody>
      </p:sp>
      <p:pic>
        <p:nvPicPr>
          <p:cNvPr id="2" name="图片 1"/>
          <p:cNvPicPr>
            <a:picLocks noChangeAspect="1"/>
          </p:cNvPicPr>
          <p:nvPr/>
        </p:nvPicPr>
        <p:blipFill>
          <a:blip r:embed="rId3"/>
          <a:stretch>
            <a:fillRect/>
          </a:stretch>
        </p:blipFill>
        <p:spPr>
          <a:xfrm>
            <a:off x="4609166" y="1083613"/>
            <a:ext cx="3089212" cy="1945959"/>
          </a:xfrm>
          <a:prstGeom prst="rect">
            <a:avLst/>
          </a:prstGeom>
        </p:spPr>
      </p:pic>
      <p:pic>
        <p:nvPicPr>
          <p:cNvPr id="4" name="图片 3"/>
          <p:cNvPicPr>
            <a:picLocks noChangeAspect="1"/>
          </p:cNvPicPr>
          <p:nvPr/>
        </p:nvPicPr>
        <p:blipFill>
          <a:blip r:embed="rId4"/>
          <a:stretch>
            <a:fillRect/>
          </a:stretch>
        </p:blipFill>
        <p:spPr>
          <a:xfrm>
            <a:off x="8405906" y="3173192"/>
            <a:ext cx="3172325" cy="1445251"/>
          </a:xfrm>
          <a:prstGeom prst="rect">
            <a:avLst/>
          </a:prstGeom>
        </p:spPr>
      </p:pic>
      <p:pic>
        <p:nvPicPr>
          <p:cNvPr id="6" name="图片 5"/>
          <p:cNvPicPr>
            <a:picLocks noChangeAspect="1"/>
          </p:cNvPicPr>
          <p:nvPr/>
        </p:nvPicPr>
        <p:blipFill>
          <a:blip r:embed="rId5"/>
          <a:stretch>
            <a:fillRect/>
          </a:stretch>
        </p:blipFill>
        <p:spPr>
          <a:xfrm>
            <a:off x="1320688" y="3687620"/>
            <a:ext cx="2537210" cy="2174059"/>
          </a:xfrm>
          <a:prstGeom prst="rect">
            <a:avLst/>
          </a:prstGeom>
        </p:spPr>
      </p:pic>
      <p:pic>
        <p:nvPicPr>
          <p:cNvPr id="7" name="图片 6"/>
          <p:cNvPicPr>
            <a:picLocks noChangeAspect="1"/>
          </p:cNvPicPr>
          <p:nvPr/>
        </p:nvPicPr>
        <p:blipFill>
          <a:blip r:embed="rId6"/>
          <a:stretch>
            <a:fillRect/>
          </a:stretch>
        </p:blipFill>
        <p:spPr>
          <a:xfrm>
            <a:off x="4648013" y="3856748"/>
            <a:ext cx="3050365" cy="1399006"/>
          </a:xfrm>
          <a:prstGeom prst="rect">
            <a:avLst/>
          </a:prstGeom>
        </p:spPr>
      </p:pic>
      <p:sp>
        <p:nvSpPr>
          <p:cNvPr id="8" name="下箭头 7"/>
          <p:cNvSpPr/>
          <p:nvPr/>
        </p:nvSpPr>
        <p:spPr>
          <a:xfrm>
            <a:off x="6431357" y="2483784"/>
            <a:ext cx="226423" cy="13237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左箭头 8"/>
          <p:cNvSpPr/>
          <p:nvPr/>
        </p:nvSpPr>
        <p:spPr>
          <a:xfrm>
            <a:off x="3359144" y="5305015"/>
            <a:ext cx="1288869" cy="13933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上箭头 10"/>
          <p:cNvSpPr/>
          <p:nvPr/>
        </p:nvSpPr>
        <p:spPr>
          <a:xfrm>
            <a:off x="3762300" y="2612749"/>
            <a:ext cx="139338" cy="21497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7"/>
          <a:stretch>
            <a:fillRect/>
          </a:stretch>
        </p:blipFill>
        <p:spPr>
          <a:xfrm>
            <a:off x="8405906" y="1095526"/>
            <a:ext cx="3192188" cy="1158340"/>
          </a:xfrm>
          <a:prstGeom prst="rect">
            <a:avLst/>
          </a:prstGeom>
        </p:spPr>
      </p:pic>
      <p:sp>
        <p:nvSpPr>
          <p:cNvPr id="13" name="文本框 12"/>
          <p:cNvSpPr txBox="1"/>
          <p:nvPr/>
        </p:nvSpPr>
        <p:spPr>
          <a:xfrm>
            <a:off x="8114021" y="508247"/>
            <a:ext cx="3921266" cy="461665"/>
          </a:xfrm>
          <a:prstGeom prst="rect">
            <a:avLst/>
          </a:prstGeom>
          <a:noFill/>
        </p:spPr>
        <p:txBody>
          <a:bodyPr wrap="none" rtlCol="0">
            <a:spAutoFit/>
          </a:bodyPr>
          <a:lstStyle/>
          <a:p>
            <a:r>
              <a:rPr lang="zh-CN" altLang="en-US" sz="1200" dirty="0"/>
              <a:t>消费者</a:t>
            </a:r>
            <a:r>
              <a:rPr lang="en-US" altLang="zh-CN" sz="1200" dirty="0"/>
              <a:t>C1</a:t>
            </a:r>
            <a:r>
              <a:rPr lang="zh-CN" altLang="en-US" sz="1200" dirty="0"/>
              <a:t>执行</a:t>
            </a:r>
            <a:r>
              <a:rPr lang="en-US" altLang="zh-CN" sz="1200" dirty="0" err="1"/>
              <a:t>sem_wait</a:t>
            </a:r>
            <a:r>
              <a:rPr lang="en-US" altLang="zh-CN" sz="1200" dirty="0"/>
              <a:t>()</a:t>
            </a:r>
            <a:r>
              <a:rPr lang="zh-CN" altLang="en-US" sz="1200" dirty="0"/>
              <a:t>，</a:t>
            </a:r>
            <a:r>
              <a:rPr lang="en-US" altLang="zh-CN" sz="1200" dirty="0"/>
              <a:t>value=0</a:t>
            </a:r>
            <a:r>
              <a:rPr lang="zh-CN" altLang="en-US" sz="1200" dirty="0"/>
              <a:t>，</a:t>
            </a:r>
            <a:r>
              <a:rPr lang="en-US" altLang="zh-CN" sz="1200" dirty="0" err="1"/>
              <a:t>sleep_on</a:t>
            </a:r>
            <a:r>
              <a:rPr lang="en-US" altLang="zh-CN" sz="1200" dirty="0"/>
              <a:t>(&amp;queue)</a:t>
            </a:r>
            <a:r>
              <a:rPr lang="zh-CN" altLang="en-US" sz="1200" dirty="0"/>
              <a:t>。</a:t>
            </a:r>
          </a:p>
          <a:p>
            <a:r>
              <a:rPr lang="zh-CN" altLang="en-US" sz="1200" dirty="0"/>
              <a:t>消费者</a:t>
            </a:r>
            <a:r>
              <a:rPr lang="en-US" altLang="zh-CN" sz="1200" dirty="0"/>
              <a:t>C2</a:t>
            </a:r>
            <a:r>
              <a:rPr lang="zh-CN" altLang="en-US" sz="1200" dirty="0"/>
              <a:t>执行</a:t>
            </a:r>
            <a:r>
              <a:rPr lang="en-US" altLang="zh-CN" sz="1200" dirty="0" err="1"/>
              <a:t>sem_wait</a:t>
            </a:r>
            <a:r>
              <a:rPr lang="en-US" altLang="zh-CN" sz="1200" dirty="0"/>
              <a:t>()</a:t>
            </a:r>
            <a:r>
              <a:rPr lang="zh-CN" altLang="en-US" sz="1200" dirty="0"/>
              <a:t>，</a:t>
            </a:r>
            <a:r>
              <a:rPr lang="en-US" altLang="zh-CN" sz="1200" dirty="0"/>
              <a:t>value=0</a:t>
            </a:r>
            <a:r>
              <a:rPr lang="zh-CN" altLang="en-US" sz="1200" dirty="0"/>
              <a:t>，</a:t>
            </a:r>
            <a:r>
              <a:rPr lang="en-US" altLang="zh-CN" sz="1200" dirty="0" err="1"/>
              <a:t>sleep_on</a:t>
            </a:r>
            <a:r>
              <a:rPr lang="en-US" altLang="zh-CN" sz="1200" dirty="0"/>
              <a:t>(&amp;queue)</a:t>
            </a:r>
            <a:r>
              <a:rPr lang="zh-CN" altLang="en-US" sz="1200" dirty="0"/>
              <a:t>。</a:t>
            </a:r>
          </a:p>
        </p:txBody>
      </p:sp>
      <p:sp>
        <p:nvSpPr>
          <p:cNvPr id="16" name="文本框 15"/>
          <p:cNvSpPr txBox="1"/>
          <p:nvPr/>
        </p:nvSpPr>
        <p:spPr>
          <a:xfrm>
            <a:off x="8405906" y="2534867"/>
            <a:ext cx="3191436" cy="461665"/>
          </a:xfrm>
          <a:prstGeom prst="rect">
            <a:avLst/>
          </a:prstGeom>
          <a:noFill/>
        </p:spPr>
        <p:txBody>
          <a:bodyPr wrap="square" rtlCol="0">
            <a:spAutoFit/>
          </a:bodyPr>
          <a:lstStyle/>
          <a:p>
            <a:r>
              <a:rPr lang="zh-CN" altLang="en-US" sz="1200" dirty="0"/>
              <a:t>生产者执行</a:t>
            </a:r>
            <a:r>
              <a:rPr lang="en-US" altLang="zh-CN" sz="1200" dirty="0" err="1"/>
              <a:t>sem_post</a:t>
            </a:r>
            <a:r>
              <a:rPr lang="en-US" altLang="zh-CN" sz="1200" dirty="0"/>
              <a:t>()</a:t>
            </a:r>
            <a:r>
              <a:rPr lang="zh-CN" altLang="en-US" sz="1200" dirty="0"/>
              <a:t>，</a:t>
            </a:r>
            <a:r>
              <a:rPr lang="en-US" altLang="zh-CN" sz="1200" dirty="0"/>
              <a:t>value=1</a:t>
            </a:r>
            <a:r>
              <a:rPr lang="zh-CN" altLang="en-US" sz="1200" dirty="0"/>
              <a:t>，</a:t>
            </a:r>
            <a:r>
              <a:rPr lang="en-US" altLang="zh-CN" sz="1200" dirty="0" err="1"/>
              <a:t>wake_up</a:t>
            </a:r>
            <a:r>
              <a:rPr lang="en-US" altLang="zh-CN" sz="1200" dirty="0"/>
              <a:t>(&amp;queue)</a:t>
            </a:r>
            <a:r>
              <a:rPr lang="zh-CN" altLang="en-US" sz="1200" dirty="0"/>
              <a:t>，唤醒消费者</a:t>
            </a:r>
            <a:r>
              <a:rPr lang="en-US" altLang="zh-CN" sz="1200" dirty="0"/>
              <a:t>C2</a:t>
            </a:r>
            <a:r>
              <a:rPr lang="zh-CN" altLang="en-US" sz="1200" dirty="0"/>
              <a:t>。</a:t>
            </a:r>
          </a:p>
        </p:txBody>
      </p:sp>
    </p:spTree>
    <p:extLst>
      <p:ext uri="{BB962C8B-B14F-4D97-AF65-F5344CB8AC3E}">
        <p14:creationId xmlns:p14="http://schemas.microsoft.com/office/powerpoint/2010/main" val="44324894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TextShape 1"/>
          <p:cNvSpPr txBox="1"/>
          <p:nvPr/>
        </p:nvSpPr>
        <p:spPr>
          <a:xfrm>
            <a:off x="941264" y="0"/>
            <a:ext cx="9905760" cy="1478160"/>
          </a:xfrm>
          <a:prstGeom prst="rect">
            <a:avLst/>
          </a:prstGeom>
          <a:noFill/>
          <a:ln>
            <a:noFill/>
          </a:ln>
        </p:spPr>
        <p:txBody>
          <a:bodyPr anchor="ctr"/>
          <a:lstStyle/>
          <a:p>
            <a:pPr>
              <a:lnSpc>
                <a:spcPct val="90000"/>
              </a:lnSpc>
            </a:pPr>
            <a:r>
              <a:rPr lang="en-US" sz="3600" b="0" strike="noStrike" cap="all" spc="-1" dirty="0" smtClean="0">
                <a:latin typeface="Microsoft YaHei"/>
                <a:ea typeface="Microsoft YaHei"/>
              </a:rPr>
              <a:t>Lab5-</a:t>
            </a:r>
            <a:r>
              <a:rPr lang="zh-CN" altLang="en-US" sz="3600" cap="all" spc="-1" dirty="0" smtClean="0">
                <a:latin typeface="Microsoft YaHei"/>
                <a:ea typeface="Microsoft YaHei"/>
              </a:rPr>
              <a:t>实现信号量的系统调用</a:t>
            </a:r>
            <a:endParaRPr lang="en-US" sz="3600" b="0" strike="noStrike" spc="-1" dirty="0">
              <a:latin typeface="Tw Cen MT"/>
            </a:endParaRPr>
          </a:p>
        </p:txBody>
      </p:sp>
      <p:pic>
        <p:nvPicPr>
          <p:cNvPr id="6" name="图片 5"/>
          <p:cNvPicPr>
            <a:picLocks noChangeAspect="1"/>
          </p:cNvPicPr>
          <p:nvPr/>
        </p:nvPicPr>
        <p:blipFill>
          <a:blip r:embed="rId2"/>
          <a:stretch>
            <a:fillRect/>
          </a:stretch>
        </p:blipFill>
        <p:spPr>
          <a:xfrm>
            <a:off x="1367245" y="1483170"/>
            <a:ext cx="1691787" cy="1623201"/>
          </a:xfrm>
          <a:prstGeom prst="rect">
            <a:avLst/>
          </a:prstGeom>
        </p:spPr>
      </p:pic>
      <p:sp>
        <p:nvSpPr>
          <p:cNvPr id="7" name="文本框 6"/>
          <p:cNvSpPr txBox="1"/>
          <p:nvPr/>
        </p:nvSpPr>
        <p:spPr>
          <a:xfrm>
            <a:off x="1229069" y="3235110"/>
            <a:ext cx="1968137" cy="923330"/>
          </a:xfrm>
          <a:prstGeom prst="rect">
            <a:avLst/>
          </a:prstGeom>
          <a:noFill/>
        </p:spPr>
        <p:txBody>
          <a:bodyPr wrap="square" rtlCol="0">
            <a:spAutoFit/>
          </a:bodyPr>
          <a:lstStyle/>
          <a:p>
            <a:r>
              <a:rPr lang="en-US" altLang="zh-CN" dirty="0" err="1" smtClean="0"/>
              <a:t>Unistd.h</a:t>
            </a:r>
            <a:r>
              <a:rPr lang="zh-CN" altLang="en-US" dirty="0" smtClean="0"/>
              <a:t>中增加刚刚实现的系统调用的函数及编号</a:t>
            </a:r>
            <a:endParaRPr lang="zh-CN" altLang="en-US" dirty="0"/>
          </a:p>
        </p:txBody>
      </p:sp>
      <p:pic>
        <p:nvPicPr>
          <p:cNvPr id="8" name="图片 7"/>
          <p:cNvPicPr>
            <a:picLocks noChangeAspect="1"/>
          </p:cNvPicPr>
          <p:nvPr/>
        </p:nvPicPr>
        <p:blipFill>
          <a:blip r:embed="rId3"/>
          <a:stretch>
            <a:fillRect/>
          </a:stretch>
        </p:blipFill>
        <p:spPr>
          <a:xfrm>
            <a:off x="1183967" y="4696817"/>
            <a:ext cx="2564007" cy="432303"/>
          </a:xfrm>
          <a:prstGeom prst="rect">
            <a:avLst/>
          </a:prstGeom>
        </p:spPr>
      </p:pic>
      <p:sp>
        <p:nvSpPr>
          <p:cNvPr id="11" name="文本框 10"/>
          <p:cNvSpPr txBox="1"/>
          <p:nvPr/>
        </p:nvSpPr>
        <p:spPr>
          <a:xfrm>
            <a:off x="1481901" y="5176726"/>
            <a:ext cx="1968137" cy="1477328"/>
          </a:xfrm>
          <a:prstGeom prst="rect">
            <a:avLst/>
          </a:prstGeom>
          <a:noFill/>
        </p:spPr>
        <p:txBody>
          <a:bodyPr wrap="square" rtlCol="0">
            <a:spAutoFit/>
          </a:bodyPr>
          <a:lstStyle/>
          <a:p>
            <a:r>
              <a:rPr lang="zh-CN" altLang="en-US" dirty="0"/>
              <a:t>由于新增了</a:t>
            </a:r>
            <a:r>
              <a:rPr lang="en-US" altLang="zh-CN" dirty="0"/>
              <a:t>4</a:t>
            </a:r>
            <a:r>
              <a:rPr lang="zh-CN" altLang="en-US" dirty="0"/>
              <a:t>个系统调用，所以</a:t>
            </a:r>
            <a:r>
              <a:rPr lang="zh-CN" altLang="en-US" dirty="0" smtClean="0"/>
              <a:t>需要在</a:t>
            </a:r>
            <a:r>
              <a:rPr lang="en-US" altLang="zh-CN" dirty="0" err="1" smtClean="0"/>
              <a:t>system_call.s</a:t>
            </a:r>
            <a:r>
              <a:rPr lang="zh-CN" altLang="en-US" dirty="0" smtClean="0"/>
              <a:t>中修改</a:t>
            </a:r>
            <a:r>
              <a:rPr lang="zh-CN" altLang="en-US" dirty="0"/>
              <a:t>总的系统调用的和值。 </a:t>
            </a:r>
          </a:p>
        </p:txBody>
      </p:sp>
      <p:sp>
        <p:nvSpPr>
          <p:cNvPr id="9" name="矩形 8"/>
          <p:cNvSpPr/>
          <p:nvPr/>
        </p:nvSpPr>
        <p:spPr>
          <a:xfrm>
            <a:off x="8962688" y="1879581"/>
            <a:ext cx="1884336" cy="954107"/>
          </a:xfrm>
          <a:prstGeom prst="rect">
            <a:avLst/>
          </a:prstGeom>
        </p:spPr>
        <p:txBody>
          <a:bodyPr wrap="square">
            <a:spAutoFit/>
          </a:bodyPr>
          <a:lstStyle/>
          <a:p>
            <a:r>
              <a:rPr lang="zh-CN" altLang="en-US" sz="1400" dirty="0">
                <a:solidFill>
                  <a:srgbClr val="3F3F3F"/>
                </a:solidFill>
                <a:latin typeface="microsoft yahei" panose="020B0503020204020204" pitchFamily="34" charset="-122"/>
                <a:ea typeface="microsoft yahei" panose="020B0503020204020204" pitchFamily="34" charset="-122"/>
              </a:rPr>
              <a:t>在</a:t>
            </a:r>
            <a:r>
              <a:rPr lang="en-US" altLang="zh-CN" sz="1400" dirty="0">
                <a:solidFill>
                  <a:srgbClr val="3F3F3F"/>
                </a:solidFill>
                <a:latin typeface="microsoft yahei" panose="020B0503020204020204" pitchFamily="34" charset="-122"/>
                <a:ea typeface="microsoft yahei" panose="020B0503020204020204" pitchFamily="34" charset="-122"/>
              </a:rPr>
              <a:t>linux-0.11/include/</a:t>
            </a:r>
            <a:r>
              <a:rPr lang="en-US" altLang="zh-CN" sz="1400" dirty="0" err="1">
                <a:solidFill>
                  <a:srgbClr val="3F3F3F"/>
                </a:solidFill>
                <a:latin typeface="microsoft yahei" panose="020B0503020204020204" pitchFamily="34" charset="-122"/>
                <a:ea typeface="microsoft yahei" panose="020B0503020204020204" pitchFamily="34" charset="-122"/>
              </a:rPr>
              <a:t>linux</a:t>
            </a:r>
            <a:r>
              <a:rPr lang="en-US" altLang="zh-CN" sz="1400" dirty="0">
                <a:solidFill>
                  <a:srgbClr val="3F3F3F"/>
                </a:solidFill>
                <a:latin typeface="microsoft yahei" panose="020B0503020204020204" pitchFamily="34" charset="-122"/>
                <a:ea typeface="microsoft yahei" panose="020B0503020204020204" pitchFamily="34" charset="-122"/>
              </a:rPr>
              <a:t>/</a:t>
            </a:r>
            <a:r>
              <a:rPr lang="en-US" altLang="zh-CN" sz="1400" dirty="0" err="1">
                <a:solidFill>
                  <a:srgbClr val="3F3F3F"/>
                </a:solidFill>
                <a:latin typeface="microsoft yahei" panose="020B0503020204020204" pitchFamily="34" charset="-122"/>
                <a:ea typeface="microsoft yahei" panose="020B0503020204020204" pitchFamily="34" charset="-122"/>
              </a:rPr>
              <a:t>sys.h</a:t>
            </a:r>
            <a:r>
              <a:rPr lang="zh-CN" altLang="en-US" sz="1400" dirty="0">
                <a:solidFill>
                  <a:srgbClr val="3F3F3F"/>
                </a:solidFill>
                <a:latin typeface="microsoft yahei" panose="020B0503020204020204" pitchFamily="34" charset="-122"/>
                <a:ea typeface="microsoft yahei" panose="020B0503020204020204" pitchFamily="34" charset="-122"/>
              </a:rPr>
              <a:t>中，声明这</a:t>
            </a:r>
            <a:r>
              <a:rPr lang="en-US" altLang="zh-CN" sz="1400" dirty="0">
                <a:solidFill>
                  <a:srgbClr val="3F3F3F"/>
                </a:solidFill>
                <a:latin typeface="microsoft yahei" panose="020B0503020204020204" pitchFamily="34" charset="-122"/>
                <a:ea typeface="microsoft yahei" panose="020B0503020204020204" pitchFamily="34" charset="-122"/>
              </a:rPr>
              <a:t>4</a:t>
            </a:r>
            <a:r>
              <a:rPr lang="zh-CN" altLang="en-US" sz="1400" dirty="0">
                <a:solidFill>
                  <a:srgbClr val="3F3F3F"/>
                </a:solidFill>
                <a:latin typeface="microsoft yahei" panose="020B0503020204020204" pitchFamily="34" charset="-122"/>
                <a:ea typeface="microsoft yahei" panose="020B0503020204020204" pitchFamily="34" charset="-122"/>
              </a:rPr>
              <a:t>个新增的函数。</a:t>
            </a:r>
            <a:endParaRPr lang="zh-CN" altLang="en-US" sz="1400" dirty="0"/>
          </a:p>
        </p:txBody>
      </p:sp>
      <p:pic>
        <p:nvPicPr>
          <p:cNvPr id="13" name="图片 12"/>
          <p:cNvPicPr>
            <a:picLocks noChangeAspect="1"/>
          </p:cNvPicPr>
          <p:nvPr/>
        </p:nvPicPr>
        <p:blipFill>
          <a:blip r:embed="rId4"/>
          <a:stretch>
            <a:fillRect/>
          </a:stretch>
        </p:blipFill>
        <p:spPr>
          <a:xfrm>
            <a:off x="4684303" y="1297988"/>
            <a:ext cx="4278385" cy="2398787"/>
          </a:xfrm>
          <a:prstGeom prst="rect">
            <a:avLst/>
          </a:prstGeom>
        </p:spPr>
      </p:pic>
      <p:pic>
        <p:nvPicPr>
          <p:cNvPr id="14" name="图片 13"/>
          <p:cNvPicPr>
            <a:picLocks noChangeAspect="1"/>
          </p:cNvPicPr>
          <p:nvPr/>
        </p:nvPicPr>
        <p:blipFill>
          <a:blip r:embed="rId5"/>
          <a:stretch>
            <a:fillRect/>
          </a:stretch>
        </p:blipFill>
        <p:spPr>
          <a:xfrm>
            <a:off x="4684303" y="4435640"/>
            <a:ext cx="4435224" cy="693480"/>
          </a:xfrm>
          <a:prstGeom prst="rect">
            <a:avLst/>
          </a:prstGeom>
        </p:spPr>
      </p:pic>
      <p:sp>
        <p:nvSpPr>
          <p:cNvPr id="15" name="矩形 14"/>
          <p:cNvSpPr/>
          <p:nvPr/>
        </p:nvSpPr>
        <p:spPr>
          <a:xfrm>
            <a:off x="4853798" y="5867985"/>
            <a:ext cx="3496470" cy="307777"/>
          </a:xfrm>
          <a:prstGeom prst="rect">
            <a:avLst/>
          </a:prstGeom>
        </p:spPr>
        <p:txBody>
          <a:bodyPr wrap="none">
            <a:spAutoFit/>
          </a:bodyPr>
          <a:lstStyle/>
          <a:p>
            <a:r>
              <a:rPr lang="zh-CN" altLang="en-US" sz="1400" dirty="0">
                <a:solidFill>
                  <a:srgbClr val="3F3F3F"/>
                </a:solidFill>
                <a:latin typeface="microsoft yahei" panose="020B0503020204020204" pitchFamily="34" charset="-122"/>
                <a:ea typeface="microsoft yahei" panose="020B0503020204020204" pitchFamily="34" charset="-122"/>
              </a:rPr>
              <a:t>修改</a:t>
            </a:r>
            <a:r>
              <a:rPr lang="en-US" altLang="zh-CN" sz="1400" dirty="0">
                <a:solidFill>
                  <a:srgbClr val="3F3F3F"/>
                </a:solidFill>
                <a:latin typeface="microsoft yahei" panose="020B0503020204020204" pitchFamily="34" charset="-122"/>
                <a:ea typeface="microsoft yahei" panose="020B0503020204020204" pitchFamily="34" charset="-122"/>
              </a:rPr>
              <a:t>linux-0.11/kernel</a:t>
            </a:r>
            <a:r>
              <a:rPr lang="zh-CN" altLang="en-US" sz="1400" dirty="0">
                <a:solidFill>
                  <a:srgbClr val="3F3F3F"/>
                </a:solidFill>
                <a:latin typeface="microsoft yahei" panose="020B0503020204020204" pitchFamily="34" charset="-122"/>
                <a:ea typeface="microsoft yahei" panose="020B0503020204020204" pitchFamily="34" charset="-122"/>
              </a:rPr>
              <a:t>目录下的</a:t>
            </a:r>
            <a:r>
              <a:rPr lang="en-US" altLang="zh-CN" sz="1400" dirty="0" err="1">
                <a:solidFill>
                  <a:srgbClr val="3F3F3F"/>
                </a:solidFill>
                <a:latin typeface="microsoft yahei" panose="020B0503020204020204" pitchFamily="34" charset="-122"/>
                <a:ea typeface="microsoft yahei" panose="020B0503020204020204" pitchFamily="34" charset="-122"/>
              </a:rPr>
              <a:t>Makefile</a:t>
            </a:r>
            <a:r>
              <a:rPr lang="en-US" altLang="zh-CN" sz="1400" dirty="0">
                <a:solidFill>
                  <a:srgbClr val="3F3F3F"/>
                </a:solidFill>
                <a:latin typeface="microsoft yahei" panose="020B0503020204020204" pitchFamily="34" charset="-122"/>
                <a:ea typeface="microsoft yahei" panose="020B0503020204020204" pitchFamily="34" charset="-122"/>
              </a:rPr>
              <a:t> </a:t>
            </a:r>
            <a:endParaRPr lang="zh-CN" altLang="en-US" sz="1400" dirty="0"/>
          </a:p>
        </p:txBody>
      </p:sp>
    </p:spTree>
    <p:extLst>
      <p:ext uri="{BB962C8B-B14F-4D97-AF65-F5344CB8AC3E}">
        <p14:creationId xmlns:p14="http://schemas.microsoft.com/office/powerpoint/2010/main" val="6429759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TextShape 1"/>
          <p:cNvSpPr txBox="1"/>
          <p:nvPr/>
        </p:nvSpPr>
        <p:spPr>
          <a:xfrm>
            <a:off x="941264" y="0"/>
            <a:ext cx="9905760" cy="1478160"/>
          </a:xfrm>
          <a:prstGeom prst="rect">
            <a:avLst/>
          </a:prstGeom>
          <a:noFill/>
          <a:ln>
            <a:noFill/>
          </a:ln>
        </p:spPr>
        <p:txBody>
          <a:bodyPr anchor="ctr"/>
          <a:lstStyle/>
          <a:p>
            <a:pPr>
              <a:lnSpc>
                <a:spcPct val="90000"/>
              </a:lnSpc>
            </a:pPr>
            <a:r>
              <a:rPr lang="en-US" sz="3600" b="0" strike="noStrike" cap="all" spc="-1" dirty="0" smtClean="0">
                <a:latin typeface="Microsoft YaHei"/>
                <a:ea typeface="Microsoft YaHei"/>
              </a:rPr>
              <a:t>Lab5-</a:t>
            </a:r>
            <a:r>
              <a:rPr lang="en-US" altLang="zh-CN" sz="3600" cap="all" spc="-1" dirty="0" smtClean="0">
                <a:latin typeface="Microsoft YaHei"/>
                <a:ea typeface="Microsoft YaHei"/>
              </a:rPr>
              <a:t>PC.C</a:t>
            </a:r>
            <a:r>
              <a:rPr lang="zh-CN" altLang="en-US" sz="3600" cap="all" spc="-1" dirty="0" smtClean="0">
                <a:latin typeface="Microsoft YaHei"/>
                <a:ea typeface="Microsoft YaHei"/>
              </a:rPr>
              <a:t>的实现</a:t>
            </a:r>
            <a:endParaRPr lang="en-US" sz="3600" b="0" strike="noStrike" spc="-1" dirty="0">
              <a:latin typeface="Tw Cen MT"/>
            </a:endParaRPr>
          </a:p>
        </p:txBody>
      </p:sp>
      <p:pic>
        <p:nvPicPr>
          <p:cNvPr id="2" name="图片 1"/>
          <p:cNvPicPr>
            <a:picLocks noChangeAspect="1"/>
          </p:cNvPicPr>
          <p:nvPr/>
        </p:nvPicPr>
        <p:blipFill>
          <a:blip r:embed="rId2"/>
          <a:stretch>
            <a:fillRect/>
          </a:stretch>
        </p:blipFill>
        <p:spPr>
          <a:xfrm>
            <a:off x="2813607" y="1478160"/>
            <a:ext cx="4633308" cy="738644"/>
          </a:xfrm>
          <a:prstGeom prst="rect">
            <a:avLst/>
          </a:prstGeom>
        </p:spPr>
      </p:pic>
      <p:sp>
        <p:nvSpPr>
          <p:cNvPr id="3" name="圆角矩形 2"/>
          <p:cNvSpPr/>
          <p:nvPr/>
        </p:nvSpPr>
        <p:spPr>
          <a:xfrm>
            <a:off x="2839127" y="2731630"/>
            <a:ext cx="4582267" cy="3559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Empty </a:t>
            </a:r>
            <a:r>
              <a:rPr lang="zh-CN" altLang="en-US" dirty="0" smtClean="0"/>
              <a:t>缓冲区的空闲块数，初始为</a:t>
            </a:r>
            <a:r>
              <a:rPr lang="en-US" altLang="zh-CN" dirty="0" smtClean="0"/>
              <a:t>10</a:t>
            </a:r>
            <a:endParaRPr lang="zh-CN" altLang="en-US" dirty="0"/>
          </a:p>
        </p:txBody>
      </p:sp>
      <p:sp>
        <p:nvSpPr>
          <p:cNvPr id="16" name="圆角矩形 15"/>
          <p:cNvSpPr/>
          <p:nvPr/>
        </p:nvSpPr>
        <p:spPr>
          <a:xfrm>
            <a:off x="2864648" y="3729663"/>
            <a:ext cx="4582267" cy="3559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full </a:t>
            </a:r>
            <a:r>
              <a:rPr lang="zh-CN" altLang="en-US" dirty="0" smtClean="0"/>
              <a:t>缓冲区的使用块数，初始为</a:t>
            </a:r>
            <a:r>
              <a:rPr lang="en-US" altLang="zh-CN" dirty="0" smtClean="0"/>
              <a:t>0</a:t>
            </a:r>
            <a:endParaRPr lang="zh-CN" altLang="en-US" dirty="0"/>
          </a:p>
        </p:txBody>
      </p:sp>
      <p:sp>
        <p:nvSpPr>
          <p:cNvPr id="17" name="圆角矩形 16"/>
          <p:cNvSpPr/>
          <p:nvPr/>
        </p:nvSpPr>
        <p:spPr>
          <a:xfrm>
            <a:off x="2864647" y="4854864"/>
            <a:ext cx="4582267" cy="3559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t>mutex</a:t>
            </a:r>
            <a:r>
              <a:rPr lang="en-US" altLang="zh-CN" dirty="0" smtClean="0"/>
              <a:t> </a:t>
            </a:r>
            <a:r>
              <a:rPr lang="zh-CN" altLang="en-US" dirty="0" smtClean="0"/>
              <a:t>缓冲区互斥信号量，初始为</a:t>
            </a:r>
            <a:r>
              <a:rPr lang="en-US" altLang="zh-CN" dirty="0" smtClean="0"/>
              <a:t>1</a:t>
            </a:r>
            <a:endParaRPr lang="zh-CN" altLang="en-US" dirty="0"/>
          </a:p>
        </p:txBody>
      </p:sp>
    </p:spTree>
    <p:extLst>
      <p:ext uri="{BB962C8B-B14F-4D97-AF65-F5344CB8AC3E}">
        <p14:creationId xmlns:p14="http://schemas.microsoft.com/office/powerpoint/2010/main" val="46537111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TextShape 1"/>
          <p:cNvSpPr txBox="1"/>
          <p:nvPr/>
        </p:nvSpPr>
        <p:spPr>
          <a:xfrm>
            <a:off x="941264" y="0"/>
            <a:ext cx="9905760" cy="1478160"/>
          </a:xfrm>
          <a:prstGeom prst="rect">
            <a:avLst/>
          </a:prstGeom>
          <a:noFill/>
          <a:ln>
            <a:noFill/>
          </a:ln>
        </p:spPr>
        <p:txBody>
          <a:bodyPr anchor="ctr"/>
          <a:lstStyle/>
          <a:p>
            <a:pPr>
              <a:lnSpc>
                <a:spcPct val="90000"/>
              </a:lnSpc>
            </a:pPr>
            <a:r>
              <a:rPr lang="en-US" sz="3600" b="0" strike="noStrike" cap="all" spc="-1" dirty="0" smtClean="0">
                <a:latin typeface="Microsoft YaHei"/>
                <a:ea typeface="Microsoft YaHei"/>
              </a:rPr>
              <a:t>Lab5-</a:t>
            </a:r>
            <a:r>
              <a:rPr lang="en-US" altLang="zh-CN" sz="3600" cap="all" spc="-1" dirty="0" smtClean="0">
                <a:latin typeface="Microsoft YaHei"/>
                <a:ea typeface="Microsoft YaHei"/>
              </a:rPr>
              <a:t>PC.C</a:t>
            </a:r>
            <a:r>
              <a:rPr lang="zh-CN" altLang="en-US" sz="3600" cap="all" spc="-1" dirty="0" smtClean="0">
                <a:latin typeface="Microsoft YaHei"/>
                <a:ea typeface="Microsoft YaHei"/>
              </a:rPr>
              <a:t>的实现</a:t>
            </a:r>
            <a:endParaRPr lang="en-US" sz="3600" b="0" strike="noStrike" spc="-1" dirty="0">
              <a:latin typeface="Tw Cen MT"/>
            </a:endParaRPr>
          </a:p>
        </p:txBody>
      </p:sp>
      <p:pic>
        <p:nvPicPr>
          <p:cNvPr id="4" name="图片 3"/>
          <p:cNvPicPr>
            <a:picLocks noChangeAspect="1"/>
          </p:cNvPicPr>
          <p:nvPr/>
        </p:nvPicPr>
        <p:blipFill>
          <a:blip r:embed="rId2"/>
          <a:stretch>
            <a:fillRect/>
          </a:stretch>
        </p:blipFill>
        <p:spPr>
          <a:xfrm>
            <a:off x="1148713" y="1554518"/>
            <a:ext cx="2926900" cy="956651"/>
          </a:xfrm>
          <a:prstGeom prst="rect">
            <a:avLst/>
          </a:prstGeom>
        </p:spPr>
      </p:pic>
      <p:sp>
        <p:nvSpPr>
          <p:cNvPr id="8" name="圆角矩形 7"/>
          <p:cNvSpPr/>
          <p:nvPr/>
        </p:nvSpPr>
        <p:spPr>
          <a:xfrm>
            <a:off x="5574571" y="1276573"/>
            <a:ext cx="4582267" cy="35594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err="1" smtClean="0"/>
              <a:t>Pos_to_get</a:t>
            </a:r>
            <a:r>
              <a:rPr lang="en-US" altLang="zh-CN" dirty="0" smtClean="0"/>
              <a:t> </a:t>
            </a:r>
            <a:r>
              <a:rPr lang="zh-CN" altLang="en-US" dirty="0" smtClean="0"/>
              <a:t>记录消费者取数字的位置</a:t>
            </a:r>
            <a:endParaRPr lang="zh-CN" altLang="en-US" dirty="0"/>
          </a:p>
        </p:txBody>
      </p:sp>
      <p:sp>
        <p:nvSpPr>
          <p:cNvPr id="9" name="圆角矩形 8"/>
          <p:cNvSpPr/>
          <p:nvPr/>
        </p:nvSpPr>
        <p:spPr>
          <a:xfrm>
            <a:off x="5574571" y="2080158"/>
            <a:ext cx="4582267" cy="35594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err="1" smtClean="0"/>
              <a:t>Pos_to_put</a:t>
            </a:r>
            <a:r>
              <a:rPr lang="en-US" altLang="zh-CN" dirty="0" smtClean="0"/>
              <a:t> </a:t>
            </a:r>
            <a:r>
              <a:rPr lang="zh-CN" altLang="en-US" dirty="0" smtClean="0"/>
              <a:t>记录生产者放数字</a:t>
            </a:r>
            <a:r>
              <a:rPr lang="zh-CN" altLang="en-US" dirty="0"/>
              <a:t>的位置</a:t>
            </a:r>
          </a:p>
        </p:txBody>
      </p:sp>
      <p:sp>
        <p:nvSpPr>
          <p:cNvPr id="5" name="圆角矩形 4"/>
          <p:cNvSpPr/>
          <p:nvPr/>
        </p:nvSpPr>
        <p:spPr>
          <a:xfrm>
            <a:off x="4206240" y="1662337"/>
            <a:ext cx="810983" cy="83564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smtClean="0"/>
              <a:t>模拟删除</a:t>
            </a:r>
            <a:endParaRPr lang="zh-CN" altLang="en-US" dirty="0"/>
          </a:p>
        </p:txBody>
      </p:sp>
      <p:sp>
        <p:nvSpPr>
          <p:cNvPr id="6" name="圆角矩形 5"/>
          <p:cNvSpPr/>
          <p:nvPr/>
        </p:nvSpPr>
        <p:spPr>
          <a:xfrm>
            <a:off x="1999702" y="2900598"/>
            <a:ext cx="6958149" cy="84908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smtClean="0"/>
              <a:t>生产者只有一个，放数字的位置不共享。</a:t>
            </a:r>
            <a:endParaRPr lang="en-US" altLang="zh-CN" dirty="0" smtClean="0"/>
          </a:p>
          <a:p>
            <a:pPr algn="ctr"/>
            <a:r>
              <a:rPr lang="zh-CN" altLang="en-US" dirty="0" smtClean="0"/>
              <a:t>消费者有多个，需共享取数字的位置，如何共享？存放到文件距开始处</a:t>
            </a:r>
            <a:r>
              <a:rPr lang="en-US" altLang="zh-CN" dirty="0" smtClean="0"/>
              <a:t>10</a:t>
            </a:r>
            <a:r>
              <a:rPr lang="zh-CN" altLang="en-US" dirty="0" smtClean="0"/>
              <a:t>个</a:t>
            </a:r>
            <a:r>
              <a:rPr lang="en-US" altLang="zh-CN" dirty="0" err="1" smtClean="0"/>
              <a:t>int</a:t>
            </a:r>
            <a:r>
              <a:rPr lang="zh-CN" altLang="en-US" dirty="0" smtClean="0"/>
              <a:t>大小的位置。</a:t>
            </a:r>
            <a:endParaRPr lang="zh-CN" altLang="en-US" dirty="0"/>
          </a:p>
        </p:txBody>
      </p:sp>
      <p:sp>
        <p:nvSpPr>
          <p:cNvPr id="7" name="矩形 6"/>
          <p:cNvSpPr/>
          <p:nvPr/>
        </p:nvSpPr>
        <p:spPr>
          <a:xfrm>
            <a:off x="1249906" y="4359031"/>
            <a:ext cx="4214680" cy="369332"/>
          </a:xfrm>
          <a:prstGeom prst="rect">
            <a:avLst/>
          </a:prstGeom>
        </p:spPr>
        <p:txBody>
          <a:bodyPr wrap="none">
            <a:spAutoFit/>
          </a:bodyPr>
          <a:lstStyle/>
          <a:p>
            <a:r>
              <a:rPr lang="en-US" altLang="zh-CN" dirty="0" err="1" smtClean="0">
                <a:solidFill>
                  <a:srgbClr val="000000"/>
                </a:solidFill>
                <a:latin typeface="verdana" panose="020B0604030504040204" pitchFamily="34" charset="0"/>
              </a:rPr>
              <a:t>fseek</a:t>
            </a:r>
            <a:r>
              <a:rPr lang="en-US" altLang="zh-CN" dirty="0" smtClean="0">
                <a:solidFill>
                  <a:srgbClr val="000000"/>
                </a:solidFill>
                <a:latin typeface="verdana" panose="020B0604030504040204" pitchFamily="34" charset="0"/>
              </a:rPr>
              <a:t>(fp,10*</a:t>
            </a:r>
            <a:r>
              <a:rPr lang="en-US" altLang="zh-CN" dirty="0" err="1" smtClean="0">
                <a:solidFill>
                  <a:srgbClr val="000000"/>
                </a:solidFill>
                <a:latin typeface="verdana" panose="020B0604030504040204" pitchFamily="34" charset="0"/>
              </a:rPr>
              <a:t>sizeof</a:t>
            </a:r>
            <a:r>
              <a:rPr lang="en-US" altLang="zh-CN" dirty="0" smtClean="0">
                <a:solidFill>
                  <a:srgbClr val="000000"/>
                </a:solidFill>
                <a:latin typeface="verdana" panose="020B0604030504040204" pitchFamily="34" charset="0"/>
              </a:rPr>
              <a:t>(</a:t>
            </a:r>
            <a:r>
              <a:rPr lang="en-US" altLang="zh-CN" dirty="0" err="1" smtClean="0">
                <a:solidFill>
                  <a:srgbClr val="000000"/>
                </a:solidFill>
                <a:latin typeface="verdana" panose="020B0604030504040204" pitchFamily="34" charset="0"/>
              </a:rPr>
              <a:t>int</a:t>
            </a:r>
            <a:r>
              <a:rPr lang="en-US" altLang="zh-CN" dirty="0" smtClean="0">
                <a:solidFill>
                  <a:srgbClr val="000000"/>
                </a:solidFill>
                <a:latin typeface="verdana" panose="020B0604030504040204" pitchFamily="34" charset="0"/>
              </a:rPr>
              <a:t>),</a:t>
            </a:r>
            <a:r>
              <a:rPr lang="en-US" altLang="zh-CN" dirty="0" err="1" smtClean="0">
                <a:solidFill>
                  <a:srgbClr val="000000"/>
                </a:solidFill>
                <a:latin typeface="verdana" panose="020B0604030504040204" pitchFamily="34" charset="0"/>
              </a:rPr>
              <a:t>SEEK_SET</a:t>
            </a:r>
            <a:r>
              <a:rPr lang="en-US" altLang="zh-CN" dirty="0">
                <a:solidFill>
                  <a:srgbClr val="000000"/>
                </a:solidFill>
                <a:latin typeface="verdana" panose="020B0604030504040204" pitchFamily="34" charset="0"/>
              </a:rPr>
              <a:t>)</a:t>
            </a:r>
            <a:endParaRPr lang="zh-CN" altLang="en-US" dirty="0"/>
          </a:p>
        </p:txBody>
      </p:sp>
      <p:sp>
        <p:nvSpPr>
          <p:cNvPr id="10" name="矩形 9"/>
          <p:cNvSpPr/>
          <p:nvPr/>
        </p:nvSpPr>
        <p:spPr>
          <a:xfrm>
            <a:off x="5894144" y="4749365"/>
            <a:ext cx="5551520" cy="369332"/>
          </a:xfrm>
          <a:prstGeom prst="rect">
            <a:avLst/>
          </a:prstGeom>
        </p:spPr>
        <p:txBody>
          <a:bodyPr wrap="none">
            <a:spAutoFit/>
          </a:bodyPr>
          <a:lstStyle/>
          <a:p>
            <a:r>
              <a:rPr lang="zh-CN" altLang="en-US" dirty="0" smtClean="0">
                <a:solidFill>
                  <a:srgbClr val="000000"/>
                </a:solidFill>
                <a:latin typeface="verdana" panose="020B0604030504040204" pitchFamily="34" charset="0"/>
              </a:rPr>
              <a:t>表示将</a:t>
            </a:r>
            <a:r>
              <a:rPr lang="zh-CN" altLang="en-US" dirty="0">
                <a:solidFill>
                  <a:srgbClr val="000000"/>
                </a:solidFill>
                <a:latin typeface="verdana" panose="020B0604030504040204" pitchFamily="34" charset="0"/>
              </a:rPr>
              <a:t>位置</a:t>
            </a:r>
            <a:r>
              <a:rPr lang="zh-CN" altLang="en-US" dirty="0" smtClean="0">
                <a:solidFill>
                  <a:srgbClr val="000000"/>
                </a:solidFill>
                <a:latin typeface="verdana" panose="020B0604030504040204" pitchFamily="34" charset="0"/>
              </a:rPr>
              <a:t>指针</a:t>
            </a:r>
            <a:r>
              <a:rPr lang="zh-CN" altLang="en-US" dirty="0">
                <a:solidFill>
                  <a:srgbClr val="000000"/>
                </a:solidFill>
                <a:latin typeface="verdana" panose="020B0604030504040204" pitchFamily="34" charset="0"/>
              </a:rPr>
              <a:t>写</a:t>
            </a:r>
            <a:r>
              <a:rPr lang="zh-CN" altLang="en-US" dirty="0" smtClean="0">
                <a:solidFill>
                  <a:srgbClr val="000000"/>
                </a:solidFill>
                <a:latin typeface="verdana" panose="020B0604030504040204" pitchFamily="34" charset="0"/>
              </a:rPr>
              <a:t>到</a:t>
            </a:r>
            <a:r>
              <a:rPr lang="zh-CN" altLang="en-US" dirty="0">
                <a:solidFill>
                  <a:srgbClr val="000000"/>
                </a:solidFill>
                <a:latin typeface="verdana" panose="020B0604030504040204" pitchFamily="34" charset="0"/>
              </a:rPr>
              <a:t>离</a:t>
            </a:r>
            <a:r>
              <a:rPr lang="zh-CN" altLang="en-US" dirty="0" smtClean="0">
                <a:solidFill>
                  <a:srgbClr val="000000"/>
                </a:solidFill>
                <a:latin typeface="verdana" panose="020B0604030504040204" pitchFamily="34" charset="0"/>
              </a:rPr>
              <a:t>文件头</a:t>
            </a:r>
            <a:r>
              <a:rPr lang="en-US" altLang="zh-CN" dirty="0" smtClean="0">
                <a:solidFill>
                  <a:srgbClr val="000000"/>
                </a:solidFill>
                <a:latin typeface="verdana" panose="020B0604030504040204" pitchFamily="34" charset="0"/>
              </a:rPr>
              <a:t>10</a:t>
            </a:r>
            <a:r>
              <a:rPr lang="zh-CN" altLang="en-US" dirty="0" smtClean="0">
                <a:solidFill>
                  <a:srgbClr val="000000"/>
                </a:solidFill>
                <a:latin typeface="宋体" panose="02010600030101010101" pitchFamily="2" charset="-122"/>
                <a:ea typeface="宋体" panose="02010600030101010101" pitchFamily="2" charset="-122"/>
              </a:rPr>
              <a:t>个</a:t>
            </a:r>
            <a:r>
              <a:rPr lang="en-US" altLang="zh-CN" dirty="0" err="1" smtClean="0">
                <a:solidFill>
                  <a:srgbClr val="000000"/>
                </a:solidFill>
                <a:latin typeface="宋体" panose="02010600030101010101" pitchFamily="2" charset="-122"/>
                <a:ea typeface="宋体" panose="02010600030101010101" pitchFamily="2" charset="-122"/>
              </a:rPr>
              <a:t>int</a:t>
            </a:r>
            <a:r>
              <a:rPr lang="zh-CN" altLang="en-US" dirty="0" smtClean="0">
                <a:solidFill>
                  <a:srgbClr val="000000"/>
                </a:solidFill>
                <a:latin typeface="宋体" panose="02010600030101010101" pitchFamily="2" charset="-122"/>
                <a:ea typeface="宋体" panose="02010600030101010101" pitchFamily="2" charset="-122"/>
              </a:rPr>
              <a:t>大小</a:t>
            </a:r>
            <a:r>
              <a:rPr lang="zh-CN" altLang="en-US" b="1" dirty="0" smtClean="0">
                <a:solidFill>
                  <a:srgbClr val="000000"/>
                </a:solidFill>
                <a:latin typeface="宋体" panose="02010600030101010101" pitchFamily="2" charset="-122"/>
                <a:ea typeface="宋体" panose="02010600030101010101" pitchFamily="2" charset="-122"/>
              </a:rPr>
              <a:t>的</a:t>
            </a:r>
            <a:r>
              <a:rPr lang="zh-CN" altLang="en-US" dirty="0" smtClean="0">
                <a:solidFill>
                  <a:srgbClr val="000000"/>
                </a:solidFill>
                <a:latin typeface="宋体" panose="02010600030101010101" pitchFamily="2" charset="-122"/>
                <a:ea typeface="宋体" panose="02010600030101010101" pitchFamily="2" charset="-122"/>
              </a:rPr>
              <a:t>位置处</a:t>
            </a:r>
            <a:endParaRPr lang="zh-CN" altLang="en-US" dirty="0"/>
          </a:p>
        </p:txBody>
      </p:sp>
      <p:sp>
        <p:nvSpPr>
          <p:cNvPr id="11" name="矩形 10"/>
          <p:cNvSpPr/>
          <p:nvPr/>
        </p:nvSpPr>
        <p:spPr>
          <a:xfrm>
            <a:off x="1249906" y="4833102"/>
            <a:ext cx="4559903" cy="461665"/>
          </a:xfrm>
          <a:prstGeom prst="rect">
            <a:avLst/>
          </a:prstGeom>
        </p:spPr>
        <p:txBody>
          <a:bodyPr wrap="none">
            <a:spAutoFit/>
          </a:bodyPr>
          <a:lstStyle/>
          <a:p>
            <a:r>
              <a:rPr lang="zh-CN" altLang="en-US" sz="2400" dirty="0"/>
              <a:t>fwrite</a:t>
            </a:r>
            <a:r>
              <a:rPr lang="zh-CN" altLang="en-US" sz="2400" dirty="0" smtClean="0"/>
              <a:t>(&amp;</a:t>
            </a:r>
            <a:r>
              <a:rPr lang="en-US" altLang="zh-CN" sz="2400" dirty="0" err="1" smtClean="0"/>
              <a:t>pos_toget</a:t>
            </a:r>
            <a:r>
              <a:rPr lang="zh-CN" altLang="en-US" sz="2400" dirty="0" smtClean="0"/>
              <a:t>, </a:t>
            </a:r>
            <a:r>
              <a:rPr lang="zh-CN" altLang="en-US" sz="2400" dirty="0"/>
              <a:t>1, sizeof</a:t>
            </a:r>
            <a:r>
              <a:rPr lang="zh-CN" altLang="en-US" sz="2400" dirty="0" smtClean="0"/>
              <a:t>(</a:t>
            </a:r>
            <a:r>
              <a:rPr lang="en-US" altLang="zh-CN" sz="2400" dirty="0" err="1" smtClean="0"/>
              <a:t>int</a:t>
            </a:r>
            <a:r>
              <a:rPr lang="zh-CN" altLang="en-US" sz="2400" dirty="0" smtClean="0"/>
              <a:t>), </a:t>
            </a:r>
            <a:r>
              <a:rPr lang="zh-CN" altLang="en-US" sz="2400" dirty="0"/>
              <a:t>fp)</a:t>
            </a:r>
          </a:p>
        </p:txBody>
      </p:sp>
      <p:sp>
        <p:nvSpPr>
          <p:cNvPr id="12" name="矩形 11"/>
          <p:cNvSpPr/>
          <p:nvPr/>
        </p:nvSpPr>
        <p:spPr>
          <a:xfrm>
            <a:off x="1371920" y="5426377"/>
            <a:ext cx="4315873" cy="400110"/>
          </a:xfrm>
          <a:prstGeom prst="rect">
            <a:avLst/>
          </a:prstGeom>
        </p:spPr>
        <p:txBody>
          <a:bodyPr wrap="square">
            <a:spAutoFit/>
          </a:bodyPr>
          <a:lstStyle/>
          <a:p>
            <a:r>
              <a:rPr lang="zh-CN" altLang="en-US" sz="2000" dirty="0"/>
              <a:t>fread</a:t>
            </a:r>
            <a:r>
              <a:rPr lang="zh-CN" altLang="en-US" sz="2000" dirty="0" smtClean="0"/>
              <a:t>(</a:t>
            </a:r>
            <a:r>
              <a:rPr lang="en-US" altLang="zh-CN" sz="2000" dirty="0" smtClean="0"/>
              <a:t>&amp;</a:t>
            </a:r>
            <a:r>
              <a:rPr lang="en-US" altLang="zh-CN" sz="2000" dirty="0" err="1" smtClean="0"/>
              <a:t>pos_to_get,sizeof</a:t>
            </a:r>
            <a:r>
              <a:rPr lang="en-US" altLang="zh-CN" sz="2000" dirty="0" smtClean="0"/>
              <a:t>(</a:t>
            </a:r>
            <a:r>
              <a:rPr lang="en-US" altLang="zh-CN" sz="2000" dirty="0" err="1" smtClean="0"/>
              <a:t>int</a:t>
            </a:r>
            <a:r>
              <a:rPr lang="en-US" altLang="zh-CN" sz="2000" dirty="0" smtClean="0"/>
              <a:t>),</a:t>
            </a:r>
            <a:r>
              <a:rPr lang="zh-CN" altLang="en-US" sz="2000" dirty="0" smtClean="0"/>
              <a:t> </a:t>
            </a:r>
            <a:r>
              <a:rPr lang="zh-CN" altLang="en-US" sz="2000" dirty="0"/>
              <a:t>1, fp)</a:t>
            </a:r>
          </a:p>
        </p:txBody>
      </p:sp>
      <p:sp>
        <p:nvSpPr>
          <p:cNvPr id="18" name="矩形 17"/>
          <p:cNvSpPr/>
          <p:nvPr/>
        </p:nvSpPr>
        <p:spPr>
          <a:xfrm>
            <a:off x="5894144" y="5457155"/>
            <a:ext cx="2262158" cy="369332"/>
          </a:xfrm>
          <a:prstGeom prst="rect">
            <a:avLst/>
          </a:prstGeom>
        </p:spPr>
        <p:txBody>
          <a:bodyPr wrap="none">
            <a:spAutoFit/>
          </a:bodyPr>
          <a:lstStyle/>
          <a:p>
            <a:r>
              <a:rPr lang="zh-CN" altLang="en-US" dirty="0">
                <a:solidFill>
                  <a:srgbClr val="000000"/>
                </a:solidFill>
                <a:latin typeface="verdana" panose="020B0604030504040204" pitchFamily="34" charset="0"/>
              </a:rPr>
              <a:t>从该</a:t>
            </a:r>
            <a:r>
              <a:rPr lang="zh-CN" altLang="en-US" dirty="0" smtClean="0">
                <a:solidFill>
                  <a:srgbClr val="000000"/>
                </a:solidFill>
                <a:latin typeface="verdana" panose="020B0604030504040204" pitchFamily="34" charset="0"/>
              </a:rPr>
              <a:t>位置读出该指针</a:t>
            </a:r>
            <a:endParaRPr lang="zh-CN" altLang="en-US" dirty="0"/>
          </a:p>
        </p:txBody>
      </p:sp>
    </p:spTree>
    <p:extLst>
      <p:ext uri="{BB962C8B-B14F-4D97-AF65-F5344CB8AC3E}">
        <p14:creationId xmlns:p14="http://schemas.microsoft.com/office/powerpoint/2010/main" val="35680339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TextShape 1"/>
          <p:cNvSpPr txBox="1"/>
          <p:nvPr/>
        </p:nvSpPr>
        <p:spPr>
          <a:xfrm>
            <a:off x="941264" y="0"/>
            <a:ext cx="9905760" cy="1478160"/>
          </a:xfrm>
          <a:prstGeom prst="rect">
            <a:avLst/>
          </a:prstGeom>
          <a:noFill/>
          <a:ln>
            <a:noFill/>
          </a:ln>
        </p:spPr>
        <p:txBody>
          <a:bodyPr anchor="ctr"/>
          <a:lstStyle/>
          <a:p>
            <a:pPr>
              <a:lnSpc>
                <a:spcPct val="90000"/>
              </a:lnSpc>
            </a:pPr>
            <a:r>
              <a:rPr lang="en-US" sz="3600" b="0" strike="noStrike" cap="all" spc="-1" dirty="0" smtClean="0">
                <a:latin typeface="Microsoft YaHei"/>
                <a:ea typeface="Microsoft YaHei"/>
              </a:rPr>
              <a:t>Lab5-</a:t>
            </a:r>
            <a:r>
              <a:rPr lang="en-US" altLang="zh-CN" sz="3600" cap="all" spc="-1" dirty="0" smtClean="0">
                <a:latin typeface="Microsoft YaHei"/>
                <a:ea typeface="Microsoft YaHei"/>
              </a:rPr>
              <a:t>PC.C</a:t>
            </a:r>
            <a:r>
              <a:rPr lang="zh-CN" altLang="en-US" sz="3600" cap="all" spc="-1" dirty="0" smtClean="0">
                <a:latin typeface="Microsoft YaHei"/>
                <a:ea typeface="Microsoft YaHei"/>
              </a:rPr>
              <a:t>的实现</a:t>
            </a:r>
            <a:endParaRPr lang="en-US" sz="3600" b="0" strike="noStrike" spc="-1" dirty="0">
              <a:latin typeface="Tw Cen MT"/>
            </a:endParaRPr>
          </a:p>
        </p:txBody>
      </p:sp>
      <p:sp>
        <p:nvSpPr>
          <p:cNvPr id="2" name="文本框 1"/>
          <p:cNvSpPr txBox="1"/>
          <p:nvPr/>
        </p:nvSpPr>
        <p:spPr>
          <a:xfrm>
            <a:off x="1016633" y="5058652"/>
            <a:ext cx="10038325" cy="1631216"/>
          </a:xfrm>
          <a:prstGeom prst="rect">
            <a:avLst/>
          </a:prstGeom>
          <a:noFill/>
        </p:spPr>
        <p:txBody>
          <a:bodyPr wrap="none" rtlCol="0">
            <a:spAutoFit/>
          </a:bodyPr>
          <a:lstStyle/>
          <a:p>
            <a:r>
              <a:rPr lang="en-US" altLang="zh-CN" sz="2000" dirty="0" smtClean="0"/>
              <a:t>1. </a:t>
            </a:r>
            <a:r>
              <a:rPr lang="zh-CN" altLang="en-US" sz="2000" dirty="0" smtClean="0"/>
              <a:t>两个指针每次都是加一模</a:t>
            </a:r>
            <a:r>
              <a:rPr lang="en-US" altLang="zh-CN" sz="2000" dirty="0" smtClean="0"/>
              <a:t>10</a:t>
            </a:r>
            <a:r>
              <a:rPr lang="zh-CN" altLang="en-US" sz="2000" dirty="0" smtClean="0"/>
              <a:t>（缓冲区大小）</a:t>
            </a:r>
            <a:endParaRPr lang="en-US" altLang="zh-CN" sz="2000" dirty="0" smtClean="0"/>
          </a:p>
          <a:p>
            <a:r>
              <a:rPr lang="en-US" altLang="zh-CN" sz="2000" dirty="0" smtClean="0"/>
              <a:t>2. </a:t>
            </a:r>
            <a:r>
              <a:rPr lang="zh-CN" altLang="en-US" sz="2000" dirty="0" smtClean="0"/>
              <a:t>写数字的时候，利用</a:t>
            </a:r>
            <a:r>
              <a:rPr lang="en-US" altLang="zh-CN" sz="2000" dirty="0" err="1" smtClean="0"/>
              <a:t>fseek</a:t>
            </a:r>
            <a:r>
              <a:rPr lang="zh-CN" altLang="en-US" sz="2000" dirty="0" smtClean="0"/>
              <a:t>（）和</a:t>
            </a:r>
            <a:r>
              <a:rPr lang="en-US" altLang="zh-CN" sz="2000" dirty="0" err="1" smtClean="0"/>
              <a:t>pos_to_put</a:t>
            </a:r>
            <a:r>
              <a:rPr lang="en-US" altLang="zh-CN" sz="2000" dirty="0" smtClean="0"/>
              <a:t> </a:t>
            </a:r>
            <a:r>
              <a:rPr lang="zh-CN" altLang="en-US" sz="2000" dirty="0" smtClean="0"/>
              <a:t>定位，利用</a:t>
            </a:r>
            <a:r>
              <a:rPr lang="en-US" altLang="zh-CN" sz="2000" dirty="0" err="1" smtClean="0"/>
              <a:t>fwrite</a:t>
            </a:r>
            <a:r>
              <a:rPr lang="zh-CN" altLang="en-US" sz="2000" dirty="0" smtClean="0"/>
              <a:t>写到</a:t>
            </a:r>
            <a:r>
              <a:rPr lang="en-US" altLang="zh-CN" sz="2000" dirty="0" err="1" smtClean="0"/>
              <a:t>pos_to_put</a:t>
            </a:r>
            <a:r>
              <a:rPr lang="en-US" altLang="zh-CN" sz="2000" dirty="0" smtClean="0"/>
              <a:t> </a:t>
            </a:r>
            <a:r>
              <a:rPr lang="zh-CN" altLang="en-US" sz="2000" dirty="0" smtClean="0"/>
              <a:t>的位置，</a:t>
            </a:r>
            <a:endParaRPr lang="en-US" altLang="zh-CN" sz="2000" dirty="0" smtClean="0"/>
          </a:p>
          <a:p>
            <a:r>
              <a:rPr lang="zh-CN" altLang="en-US" sz="2000" dirty="0" smtClean="0"/>
              <a:t>之后</a:t>
            </a:r>
            <a:r>
              <a:rPr lang="en-US" altLang="zh-CN" sz="2000" dirty="0" err="1" smtClean="0"/>
              <a:t>pos_to_put</a:t>
            </a:r>
            <a:r>
              <a:rPr lang="en-US" altLang="zh-CN" sz="2000" dirty="0" smtClean="0"/>
              <a:t> </a:t>
            </a:r>
            <a:r>
              <a:rPr lang="zh-CN" altLang="en-US" sz="2000" dirty="0" smtClean="0"/>
              <a:t>加</a:t>
            </a:r>
            <a:r>
              <a:rPr lang="en-US" altLang="zh-CN" sz="2000" dirty="0" smtClean="0"/>
              <a:t>1</a:t>
            </a:r>
            <a:r>
              <a:rPr lang="zh-CN" altLang="en-US" sz="2000" dirty="0" smtClean="0"/>
              <a:t>模</a:t>
            </a:r>
            <a:r>
              <a:rPr lang="en-US" altLang="zh-CN" sz="2000" dirty="0" smtClean="0"/>
              <a:t>10</a:t>
            </a:r>
          </a:p>
          <a:p>
            <a:r>
              <a:rPr lang="en-US" altLang="zh-CN" sz="2000" dirty="0" smtClean="0"/>
              <a:t>3. </a:t>
            </a:r>
            <a:r>
              <a:rPr lang="zh-CN" altLang="en-US" sz="2000" dirty="0" smtClean="0"/>
              <a:t>读数字</a:t>
            </a:r>
            <a:r>
              <a:rPr lang="zh-CN" altLang="en-US" sz="2000" dirty="0"/>
              <a:t>的时候</a:t>
            </a:r>
            <a:r>
              <a:rPr lang="zh-CN" altLang="en-US" sz="2000" dirty="0" smtClean="0"/>
              <a:t>，</a:t>
            </a:r>
            <a:r>
              <a:rPr lang="zh-CN" altLang="en-US" sz="2000" dirty="0"/>
              <a:t>先</a:t>
            </a:r>
            <a:r>
              <a:rPr lang="zh-CN" altLang="en-US" sz="2000" dirty="0" smtClean="0"/>
              <a:t>读出</a:t>
            </a:r>
            <a:r>
              <a:rPr lang="en-US" altLang="zh-CN" sz="2000" dirty="0" err="1" smtClean="0"/>
              <a:t>pos_to_get</a:t>
            </a:r>
            <a:r>
              <a:rPr lang="en-US" altLang="zh-CN" sz="2000" dirty="0" smtClean="0"/>
              <a:t>,</a:t>
            </a:r>
            <a:r>
              <a:rPr lang="zh-CN" altLang="en-US" sz="2000" dirty="0" smtClean="0"/>
              <a:t>再利用</a:t>
            </a:r>
            <a:r>
              <a:rPr lang="en-US" altLang="zh-CN" sz="2000" dirty="0" err="1"/>
              <a:t>fseek</a:t>
            </a:r>
            <a:r>
              <a:rPr lang="zh-CN" altLang="en-US" sz="2000" dirty="0"/>
              <a:t>（）和</a:t>
            </a:r>
            <a:r>
              <a:rPr lang="en-US" altLang="zh-CN" sz="2000" dirty="0" err="1" smtClean="0"/>
              <a:t>pos_to_get</a:t>
            </a:r>
            <a:r>
              <a:rPr lang="en-US" altLang="zh-CN" sz="2000" dirty="0" smtClean="0"/>
              <a:t> </a:t>
            </a:r>
            <a:r>
              <a:rPr lang="zh-CN" altLang="en-US" sz="2000" dirty="0"/>
              <a:t>定位，</a:t>
            </a:r>
            <a:r>
              <a:rPr lang="zh-CN" altLang="en-US" sz="2000" dirty="0" smtClean="0"/>
              <a:t>利用</a:t>
            </a:r>
            <a:r>
              <a:rPr lang="en-US" altLang="zh-CN" sz="2000" dirty="0" err="1" smtClean="0"/>
              <a:t>fread</a:t>
            </a:r>
            <a:r>
              <a:rPr lang="zh-CN" altLang="en-US" sz="2000" dirty="0" smtClean="0"/>
              <a:t>读</a:t>
            </a:r>
            <a:endParaRPr lang="en-US" altLang="zh-CN" sz="2000" dirty="0" smtClean="0"/>
          </a:p>
          <a:p>
            <a:r>
              <a:rPr lang="zh-CN" altLang="en-US" sz="2000" dirty="0" smtClean="0"/>
              <a:t>出</a:t>
            </a:r>
            <a:r>
              <a:rPr lang="en-US" altLang="zh-CN" sz="2000" dirty="0" err="1" smtClean="0"/>
              <a:t>pos_to_get</a:t>
            </a:r>
            <a:r>
              <a:rPr lang="en-US" altLang="zh-CN" sz="2000" dirty="0" smtClean="0"/>
              <a:t> </a:t>
            </a:r>
            <a:r>
              <a:rPr lang="zh-CN" altLang="en-US" sz="2000" dirty="0" smtClean="0"/>
              <a:t>位置的数字，之后</a:t>
            </a:r>
            <a:r>
              <a:rPr lang="en-US" altLang="zh-CN" sz="2000" dirty="0" err="1" smtClean="0"/>
              <a:t>pos_to_get</a:t>
            </a:r>
            <a:r>
              <a:rPr lang="en-US" altLang="zh-CN" sz="2000" dirty="0" smtClean="0"/>
              <a:t> </a:t>
            </a:r>
            <a:r>
              <a:rPr lang="zh-CN" altLang="en-US" sz="2000" dirty="0" smtClean="0"/>
              <a:t>加</a:t>
            </a:r>
            <a:r>
              <a:rPr lang="en-US" altLang="zh-CN" sz="2000" dirty="0" smtClean="0"/>
              <a:t>1</a:t>
            </a:r>
            <a:r>
              <a:rPr lang="zh-CN" altLang="en-US" sz="2000" dirty="0" smtClean="0"/>
              <a:t>模</a:t>
            </a:r>
            <a:r>
              <a:rPr lang="en-US" altLang="zh-CN" sz="2000" dirty="0" smtClean="0"/>
              <a:t>10</a:t>
            </a:r>
            <a:r>
              <a:rPr lang="zh-CN" altLang="en-US" sz="2000" dirty="0" smtClean="0"/>
              <a:t>，再写到文件</a:t>
            </a:r>
            <a:r>
              <a:rPr lang="en-US" altLang="zh-CN" sz="2000" dirty="0" smtClean="0"/>
              <a:t> </a:t>
            </a:r>
            <a:endParaRPr lang="en-US" altLang="zh-CN" sz="2000" dirty="0"/>
          </a:p>
        </p:txBody>
      </p:sp>
      <p:pic>
        <p:nvPicPr>
          <p:cNvPr id="3" name="图片 2"/>
          <p:cNvPicPr>
            <a:picLocks noChangeAspect="1"/>
          </p:cNvPicPr>
          <p:nvPr/>
        </p:nvPicPr>
        <p:blipFill>
          <a:blip r:embed="rId2"/>
          <a:stretch>
            <a:fillRect/>
          </a:stretch>
        </p:blipFill>
        <p:spPr>
          <a:xfrm>
            <a:off x="1198708" y="3169918"/>
            <a:ext cx="3963408" cy="1828192"/>
          </a:xfrm>
          <a:prstGeom prst="rect">
            <a:avLst/>
          </a:prstGeom>
        </p:spPr>
      </p:pic>
      <p:pic>
        <p:nvPicPr>
          <p:cNvPr id="13" name="图片 12"/>
          <p:cNvPicPr>
            <a:picLocks noChangeAspect="1"/>
          </p:cNvPicPr>
          <p:nvPr/>
        </p:nvPicPr>
        <p:blipFill>
          <a:blip r:embed="rId3"/>
          <a:stretch>
            <a:fillRect/>
          </a:stretch>
        </p:blipFill>
        <p:spPr>
          <a:xfrm>
            <a:off x="1198708" y="967494"/>
            <a:ext cx="3962743" cy="2149026"/>
          </a:xfrm>
          <a:prstGeom prst="rect">
            <a:avLst/>
          </a:prstGeom>
        </p:spPr>
      </p:pic>
      <p:pic>
        <p:nvPicPr>
          <p:cNvPr id="14" name="图片 13"/>
          <p:cNvPicPr>
            <a:picLocks noChangeAspect="1"/>
          </p:cNvPicPr>
          <p:nvPr/>
        </p:nvPicPr>
        <p:blipFill>
          <a:blip r:embed="rId4"/>
          <a:stretch>
            <a:fillRect/>
          </a:stretch>
        </p:blipFill>
        <p:spPr>
          <a:xfrm>
            <a:off x="5418895" y="186376"/>
            <a:ext cx="4663844" cy="3711262"/>
          </a:xfrm>
          <a:prstGeom prst="rect">
            <a:avLst/>
          </a:prstGeom>
        </p:spPr>
      </p:pic>
      <p:pic>
        <p:nvPicPr>
          <p:cNvPr id="15" name="图片 14"/>
          <p:cNvPicPr>
            <a:picLocks noChangeAspect="1"/>
          </p:cNvPicPr>
          <p:nvPr/>
        </p:nvPicPr>
        <p:blipFill>
          <a:blip r:embed="rId5"/>
          <a:stretch>
            <a:fillRect/>
          </a:stretch>
        </p:blipFill>
        <p:spPr>
          <a:xfrm>
            <a:off x="7521203" y="3350953"/>
            <a:ext cx="4237087" cy="1714649"/>
          </a:xfrm>
          <a:prstGeom prst="rect">
            <a:avLst/>
          </a:prstGeom>
        </p:spPr>
      </p:pic>
    </p:spTree>
    <p:extLst>
      <p:ext uri="{BB962C8B-B14F-4D97-AF65-F5344CB8AC3E}">
        <p14:creationId xmlns:p14="http://schemas.microsoft.com/office/powerpoint/2010/main" val="102033414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Lab1-</a:t>
            </a:r>
            <a:r>
              <a:rPr lang="zh-CN" altLang="en-US" dirty="0" smtClean="0"/>
              <a:t>操作系统的引导</a:t>
            </a:r>
            <a:endParaRPr lang="en-US" dirty="0"/>
          </a:p>
        </p:txBody>
      </p:sp>
      <p:sp>
        <p:nvSpPr>
          <p:cNvPr id="3" name="Content Placeholder 2"/>
          <p:cNvSpPr>
            <a:spLocks noGrp="1"/>
          </p:cNvSpPr>
          <p:nvPr>
            <p:ph idx="1"/>
          </p:nvPr>
        </p:nvSpPr>
        <p:spPr/>
        <p:txBody>
          <a:bodyPr>
            <a:normAutofit/>
          </a:bodyPr>
          <a:lstStyle/>
          <a:p>
            <a:r>
              <a:rPr lang="zh-CN" altLang="en-US" dirty="0" smtClean="0">
                <a:latin typeface="Microsoft YaHei" charset="-122"/>
                <a:ea typeface="Microsoft YaHei" charset="-122"/>
                <a:cs typeface="Microsoft YaHei" charset="-122"/>
              </a:rPr>
              <a:t>关于 </a:t>
            </a:r>
            <a:r>
              <a:rPr lang="en-US" altLang="zh-CN" dirty="0" smtClean="0">
                <a:latin typeface="Microsoft YaHei" charset="-122"/>
                <a:ea typeface="Microsoft YaHei" charset="-122"/>
                <a:cs typeface="Microsoft YaHei" charset="-122"/>
              </a:rPr>
              <a:t>boot/</a:t>
            </a:r>
            <a:r>
              <a:rPr lang="en-US" altLang="zh-CN" dirty="0" err="1" smtClean="0">
                <a:latin typeface="Microsoft YaHei" charset="-122"/>
                <a:ea typeface="Microsoft YaHei" charset="-122"/>
                <a:cs typeface="Microsoft YaHei" charset="-122"/>
              </a:rPr>
              <a:t>setup.s</a:t>
            </a:r>
            <a:r>
              <a:rPr lang="zh-CN" altLang="en-US" dirty="0" smtClean="0">
                <a:latin typeface="Microsoft YaHei" charset="-122"/>
                <a:ea typeface="Microsoft YaHei" charset="-122"/>
                <a:cs typeface="Microsoft YaHei" charset="-122"/>
              </a:rPr>
              <a:t> 文件</a:t>
            </a:r>
            <a:endParaRPr lang="en-US" altLang="zh-CN" dirty="0" smtClean="0">
              <a:latin typeface="Microsoft YaHei" charset="-122"/>
              <a:ea typeface="Microsoft YaHei" charset="-122"/>
              <a:cs typeface="Microsoft YaHei" charset="-122"/>
            </a:endParaRPr>
          </a:p>
          <a:p>
            <a:pPr lvl="1"/>
            <a:r>
              <a:rPr lang="zh-CN" altLang="en-US" dirty="0">
                <a:latin typeface="Microsoft YaHei" charset="-122"/>
                <a:ea typeface="Microsoft YaHei" charset="-122"/>
                <a:cs typeface="Microsoft YaHei" charset="-122"/>
              </a:rPr>
              <a:t>用</a:t>
            </a:r>
            <a:r>
              <a:rPr lang="en-US" altLang="zh-CN" dirty="0">
                <a:latin typeface="Microsoft YaHei" charset="-122"/>
                <a:ea typeface="Microsoft YaHei" charset="-122"/>
                <a:cs typeface="Microsoft YaHei" charset="-122"/>
              </a:rPr>
              <a:t>ah=#0x03</a:t>
            </a:r>
            <a:r>
              <a:rPr lang="zh-CN" altLang="en-US" dirty="0">
                <a:latin typeface="Microsoft YaHei" charset="-122"/>
                <a:ea typeface="Microsoft YaHei" charset="-122"/>
                <a:cs typeface="Microsoft YaHei" charset="-122"/>
              </a:rPr>
              <a:t>调用</a:t>
            </a:r>
            <a:r>
              <a:rPr lang="en-US" altLang="zh-CN" dirty="0">
                <a:latin typeface="Microsoft YaHei" charset="-122"/>
                <a:ea typeface="Microsoft YaHei" charset="-122"/>
                <a:cs typeface="Microsoft YaHei" charset="-122"/>
              </a:rPr>
              <a:t>0x10</a:t>
            </a:r>
            <a:r>
              <a:rPr lang="zh-CN" altLang="en-US" dirty="0" smtClean="0">
                <a:latin typeface="Microsoft YaHei" charset="-122"/>
                <a:ea typeface="Microsoft YaHei" charset="-122"/>
                <a:cs typeface="Microsoft YaHei" charset="-122"/>
              </a:rPr>
              <a:t>中断读出</a:t>
            </a:r>
            <a:r>
              <a:rPr lang="zh-CN" altLang="en-US" dirty="0">
                <a:latin typeface="Microsoft YaHei" charset="-122"/>
                <a:ea typeface="Microsoft YaHei" charset="-122"/>
                <a:cs typeface="Microsoft YaHei" charset="-122"/>
              </a:rPr>
              <a:t>光标的</a:t>
            </a:r>
            <a:r>
              <a:rPr lang="zh-CN" altLang="en-US" dirty="0" smtClean="0">
                <a:latin typeface="Microsoft YaHei" charset="-122"/>
                <a:ea typeface="Microsoft YaHei" charset="-122"/>
                <a:cs typeface="Microsoft YaHei" charset="-122"/>
              </a:rPr>
              <a:t>位置。</a:t>
            </a:r>
            <a:endParaRPr lang="en-US" altLang="zh-CN" dirty="0" smtClean="0">
              <a:latin typeface="Microsoft YaHei" charset="-122"/>
              <a:ea typeface="Microsoft YaHei" charset="-122"/>
              <a:cs typeface="Microsoft YaHei" charset="-122"/>
            </a:endParaRPr>
          </a:p>
          <a:p>
            <a:pPr lvl="1"/>
            <a:r>
              <a:rPr lang="zh-CN" altLang="en-US" dirty="0" smtClean="0">
                <a:latin typeface="Microsoft YaHei" charset="-122"/>
                <a:ea typeface="Microsoft YaHei" charset="-122"/>
                <a:cs typeface="Microsoft YaHei" charset="-122"/>
              </a:rPr>
              <a:t>用</a:t>
            </a:r>
            <a:r>
              <a:rPr lang="en-US" altLang="zh-CN" dirty="0">
                <a:latin typeface="Microsoft YaHei" charset="-122"/>
                <a:ea typeface="Microsoft YaHei" charset="-122"/>
                <a:cs typeface="Microsoft YaHei" charset="-122"/>
              </a:rPr>
              <a:t>ah=#0x88</a:t>
            </a:r>
            <a:r>
              <a:rPr lang="zh-CN" altLang="en-US" dirty="0">
                <a:latin typeface="Microsoft YaHei" charset="-122"/>
                <a:ea typeface="Microsoft YaHei" charset="-122"/>
                <a:cs typeface="Microsoft YaHei" charset="-122"/>
              </a:rPr>
              <a:t>调用</a:t>
            </a:r>
            <a:r>
              <a:rPr lang="en-US" altLang="zh-CN" dirty="0">
                <a:latin typeface="Microsoft YaHei" charset="-122"/>
                <a:ea typeface="Microsoft YaHei" charset="-122"/>
                <a:cs typeface="Microsoft YaHei" charset="-122"/>
              </a:rPr>
              <a:t>0x15</a:t>
            </a:r>
            <a:r>
              <a:rPr lang="zh-CN" altLang="en-US" dirty="0">
                <a:latin typeface="Microsoft YaHei" charset="-122"/>
                <a:ea typeface="Microsoft YaHei" charset="-122"/>
                <a:cs typeface="Microsoft YaHei" charset="-122"/>
              </a:rPr>
              <a:t>中断可以读出内存的大小</a:t>
            </a:r>
            <a:r>
              <a:rPr lang="zh-CN" altLang="en-US" dirty="0" smtClean="0">
                <a:latin typeface="Microsoft YaHei" charset="-122"/>
                <a:ea typeface="Microsoft YaHei" charset="-122"/>
                <a:cs typeface="Microsoft YaHei" charset="-122"/>
              </a:rPr>
              <a:t>。</a:t>
            </a:r>
            <a:endParaRPr lang="en-US" altLang="zh-CN" dirty="0" smtClean="0">
              <a:latin typeface="Microsoft YaHei" charset="-122"/>
              <a:ea typeface="Microsoft YaHei" charset="-122"/>
              <a:cs typeface="Microsoft YaHei" charset="-122"/>
            </a:endParaRPr>
          </a:p>
          <a:p>
            <a:pPr lvl="1"/>
            <a:r>
              <a:rPr lang="zh-CN" altLang="en-US" dirty="0" smtClean="0">
                <a:latin typeface="Microsoft YaHei" charset="-122"/>
                <a:ea typeface="Microsoft YaHei" charset="-122"/>
                <a:cs typeface="Microsoft YaHei" charset="-122"/>
              </a:rPr>
              <a:t>在</a:t>
            </a:r>
            <a:r>
              <a:rPr lang="en-US" altLang="zh-CN" dirty="0" smtClean="0">
                <a:latin typeface="Microsoft YaHei" charset="-122"/>
                <a:ea typeface="Microsoft YaHei" charset="-122"/>
                <a:cs typeface="Microsoft YaHei" charset="-122"/>
              </a:rPr>
              <a:t>0x0000:0x0104</a:t>
            </a:r>
            <a:r>
              <a:rPr lang="zh-CN" altLang="en-US" dirty="0">
                <a:latin typeface="Microsoft YaHei" charset="-122"/>
                <a:ea typeface="Microsoft YaHei" charset="-122"/>
                <a:cs typeface="Microsoft YaHei" charset="-122"/>
              </a:rPr>
              <a:t>地址处的</a:t>
            </a:r>
            <a:r>
              <a:rPr lang="en-US" altLang="zh-CN" dirty="0">
                <a:latin typeface="Microsoft YaHei" charset="-122"/>
                <a:ea typeface="Microsoft YaHei" charset="-122"/>
                <a:cs typeface="Microsoft YaHei" charset="-122"/>
              </a:rPr>
              <a:t>16</a:t>
            </a:r>
            <a:r>
              <a:rPr lang="zh-CN" altLang="en-US" dirty="0">
                <a:latin typeface="Microsoft YaHei" charset="-122"/>
                <a:ea typeface="Microsoft YaHei" charset="-122"/>
                <a:cs typeface="Microsoft YaHei" charset="-122"/>
              </a:rPr>
              <a:t>个字节的中</a:t>
            </a:r>
            <a:r>
              <a:rPr lang="zh-CN" altLang="en-US" dirty="0" smtClean="0">
                <a:latin typeface="Microsoft YaHei" charset="-122"/>
                <a:ea typeface="Microsoft YaHei" charset="-122"/>
                <a:cs typeface="Microsoft YaHei" charset="-122"/>
              </a:rPr>
              <a:t>，这</a:t>
            </a:r>
            <a:r>
              <a:rPr lang="en-US" altLang="zh-CN" dirty="0" smtClean="0">
                <a:latin typeface="Microsoft YaHei" charset="-122"/>
                <a:ea typeface="Microsoft YaHei" charset="-122"/>
                <a:cs typeface="Microsoft YaHei" charset="-122"/>
              </a:rPr>
              <a:t>16</a:t>
            </a:r>
            <a:r>
              <a:rPr lang="zh-CN" altLang="en-US" dirty="0" smtClean="0">
                <a:latin typeface="Microsoft YaHei" charset="-122"/>
                <a:ea typeface="Microsoft YaHei" charset="-122"/>
                <a:cs typeface="Microsoft YaHei" charset="-122"/>
              </a:rPr>
              <a:t>个字节的信息叫做“磁盘参数表”。所以</a:t>
            </a:r>
            <a:r>
              <a:rPr lang="zh-CN" altLang="en-US" dirty="0">
                <a:latin typeface="Microsoft YaHei" charset="-122"/>
                <a:ea typeface="Microsoft YaHei" charset="-122"/>
                <a:cs typeface="Microsoft YaHei" charset="-122"/>
              </a:rPr>
              <a:t>获得磁盘信息的方法就是复制数据</a:t>
            </a:r>
            <a:r>
              <a:rPr lang="zh-CN" altLang="en-US" dirty="0" smtClean="0">
                <a:latin typeface="Microsoft YaHei" charset="-122"/>
                <a:ea typeface="Microsoft YaHei" charset="-122"/>
                <a:cs typeface="Microsoft YaHei" charset="-122"/>
              </a:rPr>
              <a:t>。</a:t>
            </a:r>
          </a:p>
          <a:p>
            <a:pPr lvl="1"/>
            <a:r>
              <a:rPr lang="zh-CN" altLang="en-US" dirty="0" smtClean="0">
                <a:latin typeface="Microsoft YaHei" charset="-122"/>
                <a:ea typeface="Microsoft YaHei" charset="-122"/>
                <a:cs typeface="Microsoft YaHei" charset="-122"/>
              </a:rPr>
              <a:t>添加</a:t>
            </a:r>
            <a:r>
              <a:rPr lang="en-US" altLang="zh-CN" dirty="0" err="1" smtClean="0">
                <a:latin typeface="Microsoft YaHei" charset="-122"/>
                <a:ea typeface="Microsoft YaHei" charset="-122"/>
                <a:cs typeface="Microsoft YaHei" charset="-122"/>
              </a:rPr>
              <a:t>print_hex</a:t>
            </a:r>
            <a:r>
              <a:rPr lang="zh-CN" altLang="en-US" dirty="0" smtClean="0">
                <a:latin typeface="Microsoft YaHei" charset="-122"/>
                <a:ea typeface="Microsoft YaHei" charset="-122"/>
                <a:cs typeface="Microsoft YaHei" charset="-122"/>
              </a:rPr>
              <a:t>，</a:t>
            </a:r>
            <a:r>
              <a:rPr lang="en-US" altLang="zh-CN" dirty="0" err="1" smtClean="0">
                <a:latin typeface="Microsoft YaHei" charset="-122"/>
                <a:ea typeface="Microsoft YaHei" charset="-122"/>
                <a:cs typeface="Microsoft YaHei" charset="-122"/>
              </a:rPr>
              <a:t>print_digit</a:t>
            </a:r>
            <a:r>
              <a:rPr lang="zh-CN" altLang="en-US" dirty="0" smtClean="0">
                <a:latin typeface="Microsoft YaHei" charset="-122"/>
                <a:ea typeface="Microsoft YaHei" charset="-122"/>
                <a:cs typeface="Microsoft YaHei" charset="-122"/>
              </a:rPr>
              <a:t>，</a:t>
            </a:r>
            <a:r>
              <a:rPr lang="en-US" dirty="0" err="1" smtClean="0">
                <a:latin typeface="Microsoft YaHei" charset="-122"/>
                <a:ea typeface="Microsoft YaHei" charset="-122"/>
                <a:cs typeface="Microsoft YaHei" charset="-122"/>
              </a:rPr>
              <a:t>outp</a:t>
            </a:r>
            <a:r>
              <a:rPr lang="zh-CN" altLang="en-US" dirty="0">
                <a:latin typeface="Microsoft YaHei" charset="-122"/>
                <a:ea typeface="Microsoft YaHei" charset="-122"/>
                <a:cs typeface="Microsoft YaHei" charset="-122"/>
              </a:rPr>
              <a:t>，</a:t>
            </a:r>
            <a:r>
              <a:rPr lang="en-US" dirty="0" err="1" smtClean="0">
                <a:latin typeface="Microsoft YaHei" charset="-122"/>
                <a:ea typeface="Microsoft YaHei" charset="-122"/>
                <a:cs typeface="Microsoft YaHei" charset="-122"/>
              </a:rPr>
              <a:t>print_nl</a:t>
            </a:r>
            <a:r>
              <a:rPr lang="zh-CN" altLang="en-US" dirty="0" smtClean="0">
                <a:latin typeface="Microsoft YaHei" charset="-122"/>
                <a:ea typeface="Microsoft YaHei" charset="-122"/>
                <a:cs typeface="Microsoft YaHei" charset="-122"/>
              </a:rPr>
              <a:t>等辅助函数</a:t>
            </a:r>
            <a:endParaRPr 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7395962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TextShape 1"/>
          <p:cNvSpPr txBox="1"/>
          <p:nvPr/>
        </p:nvSpPr>
        <p:spPr>
          <a:xfrm>
            <a:off x="931104" y="103665"/>
            <a:ext cx="9905760" cy="1478160"/>
          </a:xfrm>
          <a:prstGeom prst="rect">
            <a:avLst/>
          </a:prstGeom>
          <a:noFill/>
          <a:ln>
            <a:noFill/>
          </a:ln>
        </p:spPr>
        <p:txBody>
          <a:bodyPr anchor="ctr"/>
          <a:lstStyle/>
          <a:p>
            <a:pPr>
              <a:lnSpc>
                <a:spcPct val="90000"/>
              </a:lnSpc>
            </a:pPr>
            <a:r>
              <a:rPr lang="en-US" sz="3600" b="0" strike="noStrike" cap="all" spc="-1" dirty="0" smtClean="0">
                <a:latin typeface="Microsoft YaHei"/>
                <a:ea typeface="Microsoft YaHei"/>
              </a:rPr>
              <a:t>Lab5-</a:t>
            </a:r>
            <a:r>
              <a:rPr lang="en-US" altLang="zh-CN" sz="3600" cap="all" spc="-1" dirty="0" smtClean="0">
                <a:latin typeface="Microsoft YaHei"/>
                <a:ea typeface="Microsoft YaHei"/>
              </a:rPr>
              <a:t>PC.C</a:t>
            </a:r>
            <a:r>
              <a:rPr lang="zh-CN" altLang="en-US" sz="3600" cap="all" spc="-1" dirty="0" smtClean="0">
                <a:latin typeface="Microsoft YaHei"/>
                <a:ea typeface="Microsoft YaHei"/>
              </a:rPr>
              <a:t>的实现</a:t>
            </a:r>
            <a:endParaRPr lang="en-US" sz="3600" b="0" strike="noStrike" spc="-1" dirty="0">
              <a:latin typeface="Tw Cen MT"/>
            </a:endParaRPr>
          </a:p>
        </p:txBody>
      </p:sp>
      <p:pic>
        <p:nvPicPr>
          <p:cNvPr id="4" name="图片 3"/>
          <p:cNvPicPr>
            <a:picLocks noChangeAspect="1"/>
          </p:cNvPicPr>
          <p:nvPr/>
        </p:nvPicPr>
        <p:blipFill>
          <a:blip r:embed="rId2"/>
          <a:stretch>
            <a:fillRect/>
          </a:stretch>
        </p:blipFill>
        <p:spPr>
          <a:xfrm>
            <a:off x="3580027" y="1558937"/>
            <a:ext cx="3959676" cy="2037133"/>
          </a:xfrm>
          <a:prstGeom prst="rect">
            <a:avLst/>
          </a:prstGeom>
        </p:spPr>
      </p:pic>
      <p:sp>
        <p:nvSpPr>
          <p:cNvPr id="5" name="文本框 4"/>
          <p:cNvSpPr txBox="1"/>
          <p:nvPr/>
        </p:nvSpPr>
        <p:spPr>
          <a:xfrm>
            <a:off x="2906246" y="5204260"/>
            <a:ext cx="5955476" cy="646331"/>
          </a:xfrm>
          <a:prstGeom prst="rect">
            <a:avLst/>
          </a:prstGeom>
          <a:noFill/>
        </p:spPr>
        <p:txBody>
          <a:bodyPr wrap="none" rtlCol="0">
            <a:spAutoFit/>
          </a:bodyPr>
          <a:lstStyle/>
          <a:p>
            <a:r>
              <a:rPr lang="zh-CN" altLang="en-US" dirty="0" smtClean="0"/>
              <a:t>以上全部由子进程来完成。</a:t>
            </a:r>
            <a:endParaRPr lang="en-US" altLang="zh-CN" dirty="0" smtClean="0"/>
          </a:p>
          <a:p>
            <a:r>
              <a:rPr lang="zh-CN" altLang="en-US" dirty="0" smtClean="0"/>
              <a:t>父进程等待子进程全部结束之后，删除信号量，关闭文件</a:t>
            </a:r>
            <a:endParaRPr lang="zh-CN" altLang="en-US" dirty="0"/>
          </a:p>
        </p:txBody>
      </p:sp>
    </p:spTree>
    <p:extLst>
      <p:ext uri="{BB962C8B-B14F-4D97-AF65-F5344CB8AC3E}">
        <p14:creationId xmlns:p14="http://schemas.microsoft.com/office/powerpoint/2010/main" val="109910414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TextShape 1"/>
          <p:cNvSpPr txBox="1"/>
          <p:nvPr/>
        </p:nvSpPr>
        <p:spPr>
          <a:xfrm>
            <a:off x="931104" y="103665"/>
            <a:ext cx="9905760" cy="1478160"/>
          </a:xfrm>
          <a:prstGeom prst="rect">
            <a:avLst/>
          </a:prstGeom>
          <a:noFill/>
          <a:ln>
            <a:noFill/>
          </a:ln>
        </p:spPr>
        <p:txBody>
          <a:bodyPr anchor="ctr"/>
          <a:lstStyle/>
          <a:p>
            <a:pPr>
              <a:lnSpc>
                <a:spcPct val="90000"/>
              </a:lnSpc>
            </a:pPr>
            <a:r>
              <a:rPr lang="en-US" sz="3600" b="0" strike="noStrike" cap="all" spc="-1" dirty="0" smtClean="0">
                <a:latin typeface="Microsoft YaHei"/>
                <a:ea typeface="Microsoft YaHei"/>
              </a:rPr>
              <a:t>Lab5-</a:t>
            </a:r>
            <a:r>
              <a:rPr lang="zh-CN" altLang="en-US" sz="3600" cap="all" spc="-1" dirty="0" smtClean="0">
                <a:latin typeface="Microsoft YaHei"/>
                <a:ea typeface="Microsoft YaHei"/>
              </a:rPr>
              <a:t>乐学网思考题</a:t>
            </a:r>
            <a:endParaRPr lang="en-US" sz="3600" b="0" strike="noStrike" spc="-1" dirty="0">
              <a:latin typeface="Tw Cen MT"/>
            </a:endParaRPr>
          </a:p>
        </p:txBody>
      </p:sp>
      <p:sp>
        <p:nvSpPr>
          <p:cNvPr id="3" name="文本框 2"/>
          <p:cNvSpPr txBox="1"/>
          <p:nvPr/>
        </p:nvSpPr>
        <p:spPr>
          <a:xfrm>
            <a:off x="2042160" y="1473200"/>
            <a:ext cx="8342155" cy="646331"/>
          </a:xfrm>
          <a:prstGeom prst="rect">
            <a:avLst/>
          </a:prstGeom>
          <a:noFill/>
        </p:spPr>
        <p:txBody>
          <a:bodyPr wrap="none" rtlCol="0">
            <a:spAutoFit/>
          </a:bodyPr>
          <a:lstStyle/>
          <a:p>
            <a:r>
              <a:rPr lang="en-US" altLang="zh-CN" dirty="0" smtClean="0"/>
              <a:t>1.pc.c</a:t>
            </a:r>
            <a:r>
              <a:rPr lang="zh-CN" altLang="en-US" dirty="0" smtClean="0"/>
              <a:t>中去掉所有与信号量有关的代码后，在运行程序，效果完全不同，见下图。</a:t>
            </a:r>
            <a:endParaRPr lang="en-US" altLang="zh-CN" dirty="0" smtClean="0"/>
          </a:p>
          <a:p>
            <a:endParaRPr lang="zh-CN" altLang="en-US" dirty="0"/>
          </a:p>
        </p:txBody>
      </p:sp>
      <p:sp>
        <p:nvSpPr>
          <p:cNvPr id="6" name="圆角矩形 5"/>
          <p:cNvSpPr/>
          <p:nvPr/>
        </p:nvSpPr>
        <p:spPr>
          <a:xfrm>
            <a:off x="6370320" y="4084320"/>
            <a:ext cx="5547360" cy="235712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t>原因：没有了信号量的控制，生产者可在缓冲区满了之后继续生产，导致没有被消费的数据被</a:t>
            </a:r>
            <a:r>
              <a:rPr lang="zh-CN" altLang="en-US" dirty="0" smtClean="0"/>
              <a:t>覆盖；消费者在缓冲区读完之后还继续读数据，读出的数据无效；没有了</a:t>
            </a:r>
            <a:r>
              <a:rPr lang="en-US" altLang="zh-CN" dirty="0" err="1" smtClean="0"/>
              <a:t>mutex</a:t>
            </a:r>
            <a:r>
              <a:rPr lang="en-US" altLang="zh-CN" dirty="0" smtClean="0"/>
              <a:t> </a:t>
            </a:r>
            <a:r>
              <a:rPr lang="zh-CN" altLang="en-US" dirty="0" smtClean="0"/>
              <a:t>控制互斥访问缓存区，导致多个消费者和生产者并发访问缓存区，从而导致出现</a:t>
            </a:r>
            <a:r>
              <a:rPr lang="en-US" altLang="zh-CN" dirty="0" err="1" smtClean="0"/>
              <a:t>fread</a:t>
            </a:r>
            <a:r>
              <a:rPr lang="en-US" altLang="zh-CN" dirty="0" smtClean="0"/>
              <a:t>()</a:t>
            </a:r>
            <a:r>
              <a:rPr lang="zh-CN" altLang="en-US" dirty="0" smtClean="0"/>
              <a:t>错误。我们实现的方式决定了读取的位置不发生变化，导致一直读的都是</a:t>
            </a:r>
            <a:r>
              <a:rPr lang="en-US" altLang="zh-CN" dirty="0" smtClean="0"/>
              <a:t>0</a:t>
            </a:r>
            <a:r>
              <a:rPr lang="zh-CN" altLang="en-US" dirty="0" smtClean="0"/>
              <a:t>。</a:t>
            </a:r>
            <a:endParaRPr lang="zh-CN" altLang="en-US" dirty="0"/>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9687" y="1838960"/>
            <a:ext cx="1535128" cy="4939824"/>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6738" y="1838960"/>
            <a:ext cx="1090843" cy="5019040"/>
          </a:xfrm>
          <a:prstGeom prst="rect">
            <a:avLst/>
          </a:prstGeom>
        </p:spPr>
      </p:pic>
    </p:spTree>
    <p:extLst>
      <p:ext uri="{BB962C8B-B14F-4D97-AF65-F5344CB8AC3E}">
        <p14:creationId xmlns:p14="http://schemas.microsoft.com/office/powerpoint/2010/main" val="213644994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TextShape 1"/>
          <p:cNvSpPr txBox="1"/>
          <p:nvPr/>
        </p:nvSpPr>
        <p:spPr>
          <a:xfrm>
            <a:off x="931104" y="103665"/>
            <a:ext cx="9905760" cy="1478160"/>
          </a:xfrm>
          <a:prstGeom prst="rect">
            <a:avLst/>
          </a:prstGeom>
          <a:noFill/>
          <a:ln>
            <a:noFill/>
          </a:ln>
        </p:spPr>
        <p:txBody>
          <a:bodyPr anchor="ctr"/>
          <a:lstStyle/>
          <a:p>
            <a:pPr>
              <a:lnSpc>
                <a:spcPct val="90000"/>
              </a:lnSpc>
            </a:pPr>
            <a:r>
              <a:rPr lang="en-US" sz="3600" b="0" strike="noStrike" cap="all" spc="-1" dirty="0" smtClean="0">
                <a:latin typeface="Microsoft YaHei"/>
                <a:ea typeface="Microsoft YaHei"/>
              </a:rPr>
              <a:t>Lab5-</a:t>
            </a:r>
            <a:r>
              <a:rPr lang="zh-CN" altLang="en-US" sz="3600" cap="all" spc="-1" dirty="0">
                <a:latin typeface="Microsoft YaHei"/>
                <a:ea typeface="Microsoft YaHei"/>
              </a:rPr>
              <a:t>乐学网思考题</a:t>
            </a:r>
            <a:endParaRPr lang="en-US" altLang="zh-CN" sz="3600" spc="-1" dirty="0">
              <a:latin typeface="Tw Cen MT"/>
            </a:endParaRPr>
          </a:p>
        </p:txBody>
      </p:sp>
      <p:sp>
        <p:nvSpPr>
          <p:cNvPr id="4" name="文本框 3"/>
          <p:cNvSpPr txBox="1"/>
          <p:nvPr/>
        </p:nvSpPr>
        <p:spPr>
          <a:xfrm>
            <a:off x="1290320" y="1320800"/>
            <a:ext cx="9733280" cy="3970318"/>
          </a:xfrm>
          <a:prstGeom prst="rect">
            <a:avLst/>
          </a:prstGeom>
          <a:noFill/>
        </p:spPr>
        <p:txBody>
          <a:bodyPr wrap="square" rtlCol="0">
            <a:spAutoFit/>
          </a:bodyPr>
          <a:lstStyle/>
          <a:p>
            <a:r>
              <a:rPr lang="en-US" altLang="zh-CN" sz="1200" dirty="0" smtClean="0"/>
              <a:t>2. </a:t>
            </a:r>
            <a:r>
              <a:rPr lang="zh-CN" altLang="en-US" sz="1200" dirty="0" smtClean="0"/>
              <a:t>实验</a:t>
            </a:r>
            <a:r>
              <a:rPr lang="zh-CN" altLang="en-US" sz="1200" dirty="0"/>
              <a:t>的设计者在第一次编写生产者</a:t>
            </a:r>
            <a:r>
              <a:rPr lang="en-US" altLang="zh-CN" sz="1200" dirty="0"/>
              <a:t>——</a:t>
            </a:r>
            <a:r>
              <a:rPr lang="zh-CN" altLang="en-US" sz="1200" dirty="0"/>
              <a:t>消费者程序的时候，是这么做的：</a:t>
            </a:r>
          </a:p>
          <a:p>
            <a:r>
              <a:rPr lang="en-US" altLang="zh-CN" sz="1200" dirty="0"/>
              <a:t>Producer()</a:t>
            </a:r>
          </a:p>
          <a:p>
            <a:r>
              <a:rPr lang="en-US" altLang="zh-CN" sz="1200" dirty="0"/>
              <a:t>{</a:t>
            </a:r>
          </a:p>
          <a:p>
            <a:r>
              <a:rPr lang="en-US" altLang="zh-CN" sz="1200" dirty="0"/>
              <a:t>    P(</a:t>
            </a:r>
            <a:r>
              <a:rPr lang="en-US" altLang="zh-CN" sz="1200" dirty="0" err="1"/>
              <a:t>Mutex</a:t>
            </a:r>
            <a:r>
              <a:rPr lang="en-US" altLang="zh-CN" sz="1200" dirty="0"/>
              <a:t>);  //</a:t>
            </a:r>
            <a:r>
              <a:rPr lang="zh-CN" altLang="en-US" sz="1200" dirty="0"/>
              <a:t>互斥信号量</a:t>
            </a:r>
          </a:p>
          <a:p>
            <a:r>
              <a:rPr lang="zh-CN" altLang="en-US" sz="1200" dirty="0"/>
              <a:t>    生产一个产品</a:t>
            </a:r>
            <a:r>
              <a:rPr lang="en-US" altLang="zh-CN" sz="1200" dirty="0"/>
              <a:t>item;</a:t>
            </a:r>
          </a:p>
          <a:p>
            <a:r>
              <a:rPr lang="en-US" altLang="zh-CN" sz="1200" dirty="0"/>
              <a:t>    P(Empty);  //</a:t>
            </a:r>
            <a:r>
              <a:rPr lang="zh-CN" altLang="en-US" sz="1200" dirty="0"/>
              <a:t>空闲缓存资源</a:t>
            </a:r>
          </a:p>
          <a:p>
            <a:r>
              <a:rPr lang="zh-CN" altLang="en-US" sz="1200" dirty="0"/>
              <a:t>    将</a:t>
            </a:r>
            <a:r>
              <a:rPr lang="en-US" altLang="zh-CN" sz="1200" dirty="0"/>
              <a:t>item</a:t>
            </a:r>
            <a:r>
              <a:rPr lang="zh-CN" altLang="en-US" sz="1200" dirty="0"/>
              <a:t>放到空闲缓存中</a:t>
            </a:r>
            <a:r>
              <a:rPr lang="en-US" altLang="zh-CN" sz="1200" dirty="0"/>
              <a:t>;</a:t>
            </a:r>
          </a:p>
          <a:p>
            <a:r>
              <a:rPr lang="en-US" altLang="zh-CN" sz="1200" dirty="0"/>
              <a:t>    V(Full);  //</a:t>
            </a:r>
            <a:r>
              <a:rPr lang="zh-CN" altLang="en-US" sz="1200" dirty="0"/>
              <a:t>产品资源</a:t>
            </a:r>
          </a:p>
          <a:p>
            <a:r>
              <a:rPr lang="zh-CN" altLang="en-US" sz="1200" dirty="0"/>
              <a:t>    </a:t>
            </a:r>
            <a:r>
              <a:rPr lang="en-US" altLang="zh-CN" sz="1200" dirty="0"/>
              <a:t>V(</a:t>
            </a:r>
            <a:r>
              <a:rPr lang="en-US" altLang="zh-CN" sz="1200" dirty="0" err="1"/>
              <a:t>Mutex</a:t>
            </a:r>
            <a:r>
              <a:rPr lang="en-US" altLang="zh-CN" sz="1200" dirty="0"/>
              <a:t>);</a:t>
            </a:r>
          </a:p>
          <a:p>
            <a:r>
              <a:rPr lang="en-US" altLang="zh-CN" sz="1200" dirty="0"/>
              <a:t>}</a:t>
            </a:r>
          </a:p>
          <a:p>
            <a:endParaRPr lang="en-US" altLang="zh-CN" sz="1200" dirty="0"/>
          </a:p>
          <a:p>
            <a:r>
              <a:rPr lang="en-US" altLang="zh-CN" sz="1200" dirty="0"/>
              <a:t>Consumer()</a:t>
            </a:r>
          </a:p>
          <a:p>
            <a:r>
              <a:rPr lang="en-US" altLang="zh-CN" sz="1200" dirty="0"/>
              <a:t>{</a:t>
            </a:r>
          </a:p>
          <a:p>
            <a:r>
              <a:rPr lang="en-US" altLang="zh-CN" sz="1200" dirty="0"/>
              <a:t>    P(</a:t>
            </a:r>
            <a:r>
              <a:rPr lang="en-US" altLang="zh-CN" sz="1200" dirty="0" err="1"/>
              <a:t>Mutex</a:t>
            </a:r>
            <a:r>
              <a:rPr lang="en-US" altLang="zh-CN" sz="1200" dirty="0"/>
              <a:t>);  </a:t>
            </a:r>
          </a:p>
          <a:p>
            <a:r>
              <a:rPr lang="en-US" altLang="zh-CN" sz="1200" dirty="0"/>
              <a:t>    P(Full);  </a:t>
            </a:r>
          </a:p>
          <a:p>
            <a:r>
              <a:rPr lang="en-US" altLang="zh-CN" sz="1200" dirty="0"/>
              <a:t>    </a:t>
            </a:r>
            <a:r>
              <a:rPr lang="zh-CN" altLang="en-US" sz="1200" dirty="0"/>
              <a:t>从缓存区取出一个赋值给</a:t>
            </a:r>
            <a:r>
              <a:rPr lang="en-US" altLang="zh-CN" sz="1200" dirty="0"/>
              <a:t>item;</a:t>
            </a:r>
          </a:p>
          <a:p>
            <a:r>
              <a:rPr lang="en-US" altLang="zh-CN" sz="1200" dirty="0"/>
              <a:t>    V(Empty);</a:t>
            </a:r>
          </a:p>
          <a:p>
            <a:r>
              <a:rPr lang="en-US" altLang="zh-CN" sz="1200" dirty="0"/>
              <a:t>    </a:t>
            </a:r>
            <a:r>
              <a:rPr lang="zh-CN" altLang="en-US" sz="1200" dirty="0"/>
              <a:t>消费产品</a:t>
            </a:r>
            <a:r>
              <a:rPr lang="en-US" altLang="zh-CN" sz="1200" dirty="0"/>
              <a:t>item;</a:t>
            </a:r>
          </a:p>
          <a:p>
            <a:r>
              <a:rPr lang="en-US" altLang="zh-CN" sz="1200" dirty="0"/>
              <a:t>    V(</a:t>
            </a:r>
            <a:r>
              <a:rPr lang="en-US" altLang="zh-CN" sz="1200" dirty="0" err="1"/>
              <a:t>Mutex</a:t>
            </a:r>
            <a:r>
              <a:rPr lang="en-US" altLang="zh-CN" sz="1200" dirty="0"/>
              <a:t>);</a:t>
            </a:r>
          </a:p>
          <a:p>
            <a:r>
              <a:rPr lang="en-US" altLang="zh-CN" sz="1200" dirty="0"/>
              <a:t>} </a:t>
            </a:r>
          </a:p>
          <a:p>
            <a:r>
              <a:rPr lang="zh-CN" altLang="en-US" sz="1200" dirty="0"/>
              <a:t>这样可行吗？如果可行，那么它和标准解法在执行效果上会有什么不同？如果不可行，那么它有什么问题使它不可行？</a:t>
            </a:r>
          </a:p>
        </p:txBody>
      </p:sp>
      <p:sp>
        <p:nvSpPr>
          <p:cNvPr id="7" name="圆角矩形 6"/>
          <p:cNvSpPr/>
          <p:nvPr/>
        </p:nvSpPr>
        <p:spPr>
          <a:xfrm>
            <a:off x="6156960" y="2112159"/>
            <a:ext cx="5374640" cy="23876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smtClean="0"/>
              <a:t>这样不可行。</a:t>
            </a:r>
            <a:endParaRPr lang="en-US" altLang="zh-CN" dirty="0" smtClean="0"/>
          </a:p>
          <a:p>
            <a:pPr algn="ctr"/>
            <a:r>
              <a:rPr lang="zh-CN" altLang="en-US" dirty="0"/>
              <a:t>会</a:t>
            </a:r>
            <a:r>
              <a:rPr lang="zh-CN" altLang="en-US" dirty="0" smtClean="0"/>
              <a:t>造成死锁，假如</a:t>
            </a:r>
            <a:r>
              <a:rPr lang="en-US" altLang="zh-CN" dirty="0" err="1" smtClean="0"/>
              <a:t>mutex</a:t>
            </a:r>
            <a:r>
              <a:rPr lang="en-US" altLang="zh-CN" dirty="0" smtClean="0"/>
              <a:t>=1,</a:t>
            </a:r>
            <a:r>
              <a:rPr lang="zh-CN" altLang="en-US" dirty="0" smtClean="0"/>
              <a:t>当前缓冲区为空，</a:t>
            </a:r>
            <a:r>
              <a:rPr lang="en-US" altLang="zh-CN" dirty="0" smtClean="0"/>
              <a:t>full=0</a:t>
            </a:r>
            <a:r>
              <a:rPr lang="zh-CN" altLang="en-US" dirty="0" smtClean="0"/>
              <a:t>，</a:t>
            </a:r>
            <a:r>
              <a:rPr lang="en-US" altLang="zh-CN" dirty="0" smtClean="0"/>
              <a:t>Consumer</a:t>
            </a:r>
            <a:r>
              <a:rPr lang="zh-CN" altLang="en-US" dirty="0" smtClean="0"/>
              <a:t>执行</a:t>
            </a:r>
            <a:r>
              <a:rPr lang="en-US" altLang="zh-CN" dirty="0" smtClean="0"/>
              <a:t>P(</a:t>
            </a:r>
            <a:r>
              <a:rPr lang="en-US" altLang="zh-CN" dirty="0" err="1" smtClean="0"/>
              <a:t>Mutex</a:t>
            </a:r>
            <a:r>
              <a:rPr lang="en-US" altLang="zh-CN" dirty="0" smtClean="0"/>
              <a:t>)</a:t>
            </a:r>
            <a:r>
              <a:rPr lang="zh-CN" altLang="en-US" dirty="0" smtClean="0"/>
              <a:t>后又执行</a:t>
            </a:r>
            <a:r>
              <a:rPr lang="en-US" altLang="zh-CN" dirty="0" smtClean="0"/>
              <a:t>P</a:t>
            </a:r>
            <a:r>
              <a:rPr lang="zh-CN" altLang="en-US" dirty="0" smtClean="0"/>
              <a:t>（</a:t>
            </a:r>
            <a:r>
              <a:rPr lang="en-US" altLang="zh-CN" dirty="0" smtClean="0"/>
              <a:t>full</a:t>
            </a:r>
            <a:r>
              <a:rPr lang="zh-CN" altLang="en-US" dirty="0" smtClean="0"/>
              <a:t>）</a:t>
            </a:r>
            <a:r>
              <a:rPr lang="en-US" altLang="zh-CN" dirty="0" smtClean="0"/>
              <a:t>,</a:t>
            </a:r>
            <a:r>
              <a:rPr lang="zh-CN" altLang="en-US" dirty="0" smtClean="0"/>
              <a:t>然后</a:t>
            </a:r>
            <a:r>
              <a:rPr lang="en-US" altLang="zh-CN" dirty="0" smtClean="0"/>
              <a:t>producer</a:t>
            </a:r>
            <a:r>
              <a:rPr lang="zh-CN" altLang="en-US" dirty="0" smtClean="0"/>
              <a:t>执行</a:t>
            </a:r>
            <a:r>
              <a:rPr lang="en-US" altLang="zh-CN" dirty="0" smtClean="0"/>
              <a:t>P(</a:t>
            </a:r>
            <a:r>
              <a:rPr lang="en-US" altLang="zh-CN" dirty="0" err="1" smtClean="0"/>
              <a:t>mutex</a:t>
            </a:r>
            <a:r>
              <a:rPr lang="en-US" altLang="zh-CN" dirty="0" smtClean="0"/>
              <a:t>)</a:t>
            </a:r>
            <a:r>
              <a:rPr lang="zh-CN" altLang="en-US" dirty="0" smtClean="0"/>
              <a:t>，那么</a:t>
            </a:r>
            <a:r>
              <a:rPr lang="en-US" altLang="zh-CN" dirty="0" smtClean="0"/>
              <a:t>full</a:t>
            </a:r>
            <a:r>
              <a:rPr lang="zh-CN" altLang="en-US" dirty="0" smtClean="0"/>
              <a:t>和</a:t>
            </a:r>
            <a:r>
              <a:rPr lang="en-US" altLang="zh-CN" dirty="0" err="1" smtClean="0"/>
              <a:t>mutex</a:t>
            </a:r>
            <a:r>
              <a:rPr lang="en-US" altLang="zh-CN" dirty="0" smtClean="0"/>
              <a:t> </a:t>
            </a:r>
            <a:r>
              <a:rPr lang="zh-CN" altLang="en-US" dirty="0" smtClean="0"/>
              <a:t>的值将永远得不到变化，生产者和消费者陷入死锁。</a:t>
            </a:r>
            <a:endParaRPr lang="zh-CN" altLang="en-US" dirty="0"/>
          </a:p>
        </p:txBody>
      </p:sp>
    </p:spTree>
    <p:extLst>
      <p:ext uri="{BB962C8B-B14F-4D97-AF65-F5344CB8AC3E}">
        <p14:creationId xmlns:p14="http://schemas.microsoft.com/office/powerpoint/2010/main" val="138756374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TextShape 1"/>
          <p:cNvSpPr txBox="1"/>
          <p:nvPr/>
        </p:nvSpPr>
        <p:spPr>
          <a:xfrm>
            <a:off x="931104" y="103665"/>
            <a:ext cx="9905760" cy="1478160"/>
          </a:xfrm>
          <a:prstGeom prst="rect">
            <a:avLst/>
          </a:prstGeom>
          <a:noFill/>
          <a:ln>
            <a:noFill/>
          </a:ln>
        </p:spPr>
        <p:txBody>
          <a:bodyPr anchor="ctr"/>
          <a:lstStyle/>
          <a:p>
            <a:pPr>
              <a:lnSpc>
                <a:spcPct val="90000"/>
              </a:lnSpc>
            </a:pPr>
            <a:r>
              <a:rPr lang="en-US" sz="3600" b="0" strike="noStrike" cap="all" spc="-1" dirty="0" smtClean="0">
                <a:latin typeface="Microsoft YaHei"/>
                <a:ea typeface="Microsoft YaHei"/>
              </a:rPr>
              <a:t>Lab5-</a:t>
            </a:r>
            <a:r>
              <a:rPr lang="zh-CN" altLang="en-US" sz="3600" cap="all" spc="-1" dirty="0">
                <a:latin typeface="Microsoft YaHei"/>
                <a:ea typeface="Microsoft YaHei"/>
              </a:rPr>
              <a:t>实验结果</a:t>
            </a:r>
            <a:endParaRPr lang="en-US" sz="3600" b="0" strike="noStrike" spc="-1" dirty="0">
              <a:latin typeface="Tw Cen MT"/>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8008" y="1581825"/>
            <a:ext cx="6858000" cy="4591050"/>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0031" y="0"/>
            <a:ext cx="1490525" cy="6858000"/>
          </a:xfrm>
          <a:prstGeom prst="rect">
            <a:avLst/>
          </a:prstGeom>
        </p:spPr>
      </p:pic>
    </p:spTree>
    <p:extLst>
      <p:ext uri="{BB962C8B-B14F-4D97-AF65-F5344CB8AC3E}">
        <p14:creationId xmlns:p14="http://schemas.microsoft.com/office/powerpoint/2010/main" val="125885540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Microsoft YaHei" charset="-122"/>
                <a:ea typeface="Microsoft YaHei" charset="-122"/>
                <a:cs typeface="Microsoft YaHei" charset="-122"/>
              </a:rPr>
              <a:t>Lab1-</a:t>
            </a:r>
            <a:r>
              <a:rPr lang="zh-CN" altLang="en-US" dirty="0" smtClean="0">
                <a:latin typeface="Microsoft YaHei" charset="-122"/>
                <a:ea typeface="Microsoft YaHei" charset="-122"/>
                <a:cs typeface="Microsoft YaHei" charset="-122"/>
              </a:rPr>
              <a:t>操作系统的引导</a:t>
            </a:r>
            <a:endParaRPr lang="en-US" dirty="0">
              <a:latin typeface="Microsoft YaHei" charset="-122"/>
              <a:ea typeface="Microsoft YaHei" charset="-122"/>
              <a:cs typeface="Microsoft YaHei" charset="-122"/>
            </a:endParaRPr>
          </a:p>
        </p:txBody>
      </p:sp>
      <p:sp>
        <p:nvSpPr>
          <p:cNvPr id="3" name="Content Placeholder 2"/>
          <p:cNvSpPr>
            <a:spLocks noGrp="1"/>
          </p:cNvSpPr>
          <p:nvPr>
            <p:ph idx="1"/>
          </p:nvPr>
        </p:nvSpPr>
        <p:spPr/>
        <p:txBody>
          <a:bodyPr/>
          <a:lstStyle/>
          <a:p>
            <a:r>
              <a:rPr lang="zh-CN" altLang="en-US" dirty="0" smtClean="0">
                <a:latin typeface="Microsoft YaHei" charset="-122"/>
                <a:ea typeface="Microsoft YaHei" charset="-122"/>
                <a:cs typeface="Microsoft YaHei" charset="-122"/>
              </a:rPr>
              <a:t>关于 </a:t>
            </a:r>
            <a:r>
              <a:rPr lang="en-US" altLang="zh-CN" dirty="0" smtClean="0">
                <a:latin typeface="Microsoft YaHei" charset="-122"/>
                <a:ea typeface="Microsoft YaHei" charset="-122"/>
                <a:cs typeface="Microsoft YaHei" charset="-122"/>
              </a:rPr>
              <a:t>tools/</a:t>
            </a:r>
            <a:r>
              <a:rPr lang="en-US" altLang="zh-CN" dirty="0" err="1" smtClean="0">
                <a:latin typeface="Microsoft YaHei" charset="-122"/>
                <a:ea typeface="Microsoft YaHei" charset="-122"/>
                <a:cs typeface="Microsoft YaHei" charset="-122"/>
              </a:rPr>
              <a:t>build.c</a:t>
            </a:r>
            <a:r>
              <a:rPr lang="zh-CN" altLang="en-US" dirty="0" smtClean="0">
                <a:latin typeface="Microsoft YaHei" charset="-122"/>
                <a:ea typeface="Microsoft YaHei" charset="-122"/>
                <a:cs typeface="Microsoft YaHei" charset="-122"/>
              </a:rPr>
              <a:t> 文件</a:t>
            </a:r>
            <a:endParaRPr lang="en-US" altLang="zh-CN" dirty="0" smtClean="0">
              <a:latin typeface="Microsoft YaHei" charset="-122"/>
              <a:ea typeface="Microsoft YaHei" charset="-122"/>
              <a:cs typeface="Microsoft YaHei" charset="-122"/>
            </a:endParaRPr>
          </a:p>
          <a:p>
            <a:pPr lvl="1"/>
            <a:r>
              <a:rPr lang="en-US" dirty="0" err="1">
                <a:latin typeface="Microsoft YaHei" charset="-122"/>
                <a:ea typeface="Microsoft YaHei" charset="-122"/>
                <a:cs typeface="Microsoft YaHei" charset="-122"/>
              </a:rPr>
              <a:t>build.c从命令行参数得到bootsect、setup和system</a:t>
            </a:r>
            <a:r>
              <a:rPr lang="en-US" dirty="0" err="1" smtClean="0">
                <a:latin typeface="Microsoft YaHei" charset="-122"/>
                <a:ea typeface="Microsoft YaHei" charset="-122"/>
                <a:cs typeface="Microsoft YaHei" charset="-122"/>
              </a:rPr>
              <a:t>内核的文件名</a:t>
            </a:r>
            <a:r>
              <a:rPr lang="zh-CN" altLang="en-US" dirty="0" smtClean="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当“</a:t>
            </a:r>
            <a:r>
              <a:rPr lang="en-US" altLang="zh-CN" dirty="0">
                <a:latin typeface="Microsoft YaHei" charset="-122"/>
                <a:ea typeface="Microsoft YaHei" charset="-122"/>
                <a:cs typeface="Microsoft YaHei" charset="-122"/>
              </a:rPr>
              <a:t>make all”</a:t>
            </a:r>
            <a:r>
              <a:rPr lang="zh-CN" altLang="en-US" dirty="0">
                <a:latin typeface="Microsoft YaHei" charset="-122"/>
                <a:ea typeface="Microsoft YaHei" charset="-122"/>
                <a:cs typeface="Microsoft YaHei" charset="-122"/>
              </a:rPr>
              <a:t>或者“</a:t>
            </a:r>
            <a:r>
              <a:rPr lang="en-US" altLang="zh-CN" dirty="0" err="1">
                <a:latin typeface="Microsoft YaHei" charset="-122"/>
                <a:ea typeface="Microsoft YaHei" charset="-122"/>
                <a:cs typeface="Microsoft YaHei" charset="-122"/>
              </a:rPr>
              <a:t>makeall</a:t>
            </a:r>
            <a:r>
              <a:rPr lang="en-US" altLang="zh-CN" dirty="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的时候，这个参数传过来的是正确的文件名，</a:t>
            </a:r>
            <a:r>
              <a:rPr lang="en-US" altLang="zh-CN" dirty="0" err="1">
                <a:latin typeface="Microsoft YaHei" charset="-122"/>
                <a:ea typeface="Microsoft YaHei" charset="-122"/>
                <a:cs typeface="Microsoft YaHei" charset="-122"/>
              </a:rPr>
              <a:t>build.c</a:t>
            </a:r>
            <a:r>
              <a:rPr lang="zh-CN" altLang="en-US" dirty="0">
                <a:latin typeface="Microsoft YaHei" charset="-122"/>
                <a:ea typeface="Microsoft YaHei" charset="-122"/>
                <a:cs typeface="Microsoft YaHei" charset="-122"/>
              </a:rPr>
              <a:t>会打开它，将内容写入</a:t>
            </a:r>
            <a:r>
              <a:rPr lang="en-US" altLang="zh-CN" dirty="0">
                <a:latin typeface="Microsoft YaHei" charset="-122"/>
                <a:ea typeface="Microsoft YaHei" charset="-122"/>
                <a:cs typeface="Microsoft YaHei" charset="-122"/>
              </a:rPr>
              <a:t>Image</a:t>
            </a:r>
            <a:r>
              <a:rPr lang="zh-CN" altLang="en-US" dirty="0">
                <a:latin typeface="Microsoft YaHei" charset="-122"/>
                <a:ea typeface="Microsoft YaHei" charset="-122"/>
                <a:cs typeface="Microsoft YaHei" charset="-122"/>
              </a:rPr>
              <a:t>。而“</a:t>
            </a:r>
            <a:r>
              <a:rPr lang="en-US" altLang="zh-CN" dirty="0">
                <a:latin typeface="Microsoft YaHei" charset="-122"/>
                <a:ea typeface="Microsoft YaHei" charset="-122"/>
                <a:cs typeface="Microsoft YaHei" charset="-122"/>
              </a:rPr>
              <a:t>make </a:t>
            </a:r>
            <a:r>
              <a:rPr lang="en-US" altLang="zh-CN" dirty="0" err="1">
                <a:latin typeface="Microsoft YaHei" charset="-122"/>
                <a:ea typeface="Microsoft YaHei" charset="-122"/>
                <a:cs typeface="Microsoft YaHei" charset="-122"/>
              </a:rPr>
              <a:t>BootImage</a:t>
            </a:r>
            <a:r>
              <a:rPr lang="en-US" altLang="zh-CN" dirty="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时，传过来的是字符串</a:t>
            </a:r>
            <a:r>
              <a:rPr lang="en-US" altLang="zh-CN" dirty="0">
                <a:latin typeface="Microsoft YaHei" charset="-122"/>
                <a:ea typeface="Microsoft YaHei" charset="-122"/>
                <a:cs typeface="Microsoft YaHei" charset="-122"/>
              </a:rPr>
              <a:t>"none"</a:t>
            </a:r>
            <a:r>
              <a:rPr lang="zh-CN" altLang="en-US" dirty="0" smtClean="0">
                <a:latin typeface="Microsoft YaHei" charset="-122"/>
                <a:ea typeface="Microsoft YaHei" charset="-122"/>
                <a:cs typeface="Microsoft YaHei" charset="-122"/>
              </a:rPr>
              <a:t>。</a:t>
            </a:r>
            <a:endParaRPr lang="en-US" altLang="zh-CN" dirty="0" smtClean="0">
              <a:latin typeface="Microsoft YaHei" charset="-122"/>
              <a:ea typeface="Microsoft YaHei" charset="-122"/>
              <a:cs typeface="Microsoft YaHei" charset="-122"/>
            </a:endParaRPr>
          </a:p>
          <a:p>
            <a:pPr lvl="1"/>
            <a:r>
              <a:rPr lang="zh-CN" altLang="en-US" dirty="0" smtClean="0">
                <a:latin typeface="Microsoft YaHei" charset="-122"/>
                <a:ea typeface="Microsoft YaHei" charset="-122"/>
                <a:cs typeface="Microsoft YaHei" charset="-122"/>
              </a:rPr>
              <a:t>此时我们需要忽略第三个参数（在</a:t>
            </a:r>
            <a:r>
              <a:rPr lang="en-US" altLang="zh-CN" dirty="0" smtClean="0">
                <a:latin typeface="Microsoft YaHei" charset="-122"/>
                <a:ea typeface="Microsoft YaHei" charset="-122"/>
                <a:cs typeface="Microsoft YaHei" charset="-122"/>
              </a:rPr>
              <a:t>make</a:t>
            </a:r>
            <a:r>
              <a:rPr lang="zh-CN" altLang="en-US" dirty="0" smtClean="0">
                <a:latin typeface="Microsoft YaHei" charset="-122"/>
                <a:ea typeface="Microsoft YaHei" charset="-122"/>
                <a:cs typeface="Microsoft YaHei" charset="-122"/>
              </a:rPr>
              <a:t> </a:t>
            </a:r>
            <a:r>
              <a:rPr lang="en-US" altLang="zh-CN" dirty="0" err="1" smtClean="0">
                <a:latin typeface="Microsoft YaHei" charset="-122"/>
                <a:ea typeface="Microsoft YaHei" charset="-122"/>
                <a:cs typeface="Microsoft YaHei" charset="-122"/>
              </a:rPr>
              <a:t>BootImage</a:t>
            </a:r>
            <a:r>
              <a:rPr lang="zh-CN" altLang="en-US" dirty="0" smtClean="0">
                <a:latin typeface="Microsoft YaHei" charset="-122"/>
                <a:ea typeface="Microsoft YaHei" charset="-122"/>
                <a:cs typeface="Microsoft YaHei" charset="-122"/>
              </a:rPr>
              <a:t>的情况下需要忽略）</a:t>
            </a:r>
            <a:endParaRPr lang="en-US" altLang="zh-CN" dirty="0" smtClean="0">
              <a:latin typeface="Microsoft YaHei" charset="-122"/>
              <a:ea typeface="Microsoft YaHei" charset="-122"/>
              <a:cs typeface="Microsoft YaHei" charset="-122"/>
            </a:endParaRPr>
          </a:p>
          <a:p>
            <a:endParaRPr lang="en-US" altLang="zh-CN" dirty="0" smtClean="0"/>
          </a:p>
          <a:p>
            <a:endParaRPr lang="zh-CN" altLang="en-US" dirty="0"/>
          </a:p>
        </p:txBody>
      </p:sp>
    </p:spTree>
    <p:extLst>
      <p:ext uri="{BB962C8B-B14F-4D97-AF65-F5344CB8AC3E}">
        <p14:creationId xmlns:p14="http://schemas.microsoft.com/office/powerpoint/2010/main" val="9132591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Microsoft YaHei" charset="-122"/>
                <a:ea typeface="Microsoft YaHei" charset="-122"/>
                <a:cs typeface="Microsoft YaHei" charset="-122"/>
              </a:rPr>
              <a:t>Lab1-</a:t>
            </a:r>
            <a:r>
              <a:rPr lang="zh-CN" altLang="en-US" dirty="0" smtClean="0">
                <a:latin typeface="Microsoft YaHei" charset="-122"/>
                <a:ea typeface="Microsoft YaHei" charset="-122"/>
                <a:cs typeface="Microsoft YaHei" charset="-122"/>
              </a:rPr>
              <a:t>操作系统的引导</a:t>
            </a:r>
            <a:endParaRPr lang="en-US" dirty="0">
              <a:latin typeface="Microsoft YaHei" charset="-122"/>
              <a:ea typeface="Microsoft YaHei" charset="-122"/>
              <a:cs typeface="Microsoft YaHei" charset="-122"/>
            </a:endParaRPr>
          </a:p>
        </p:txBody>
      </p:sp>
      <p:sp>
        <p:nvSpPr>
          <p:cNvPr id="3" name="Content Placeholder 2"/>
          <p:cNvSpPr>
            <a:spLocks noGrp="1"/>
          </p:cNvSpPr>
          <p:nvPr>
            <p:ph idx="1"/>
          </p:nvPr>
        </p:nvSpPr>
        <p:spPr/>
        <p:txBody>
          <a:bodyPr/>
          <a:lstStyle/>
          <a:p>
            <a:r>
              <a:rPr lang="zh-CN" altLang="en-US" dirty="0" smtClean="0">
                <a:latin typeface="Microsoft YaHei" charset="-122"/>
                <a:ea typeface="Microsoft YaHei" charset="-122"/>
                <a:cs typeface="Microsoft YaHei" charset="-122"/>
              </a:rPr>
              <a:t>启动，获取输出</a:t>
            </a:r>
            <a:endParaRPr lang="en-US" altLang="zh-CN" dirty="0" smtClean="0">
              <a:latin typeface="Microsoft YaHei" charset="-122"/>
              <a:ea typeface="Microsoft YaHei" charset="-122"/>
              <a:cs typeface="Microsoft YaHei" charset="-122"/>
            </a:endParaRPr>
          </a:p>
          <a:p>
            <a:endParaRPr lang="en-US" altLang="zh-CN" dirty="0" smtClean="0"/>
          </a:p>
          <a:p>
            <a:endParaRPr lang="zh-CN" altLang="en-US" dirty="0"/>
          </a:p>
        </p:txBody>
      </p:sp>
      <p:pic>
        <p:nvPicPr>
          <p:cNvPr id="4" name="Picture 3"/>
          <p:cNvPicPr>
            <a:picLocks noChangeAspect="1"/>
          </p:cNvPicPr>
          <p:nvPr/>
        </p:nvPicPr>
        <p:blipFill>
          <a:blip r:embed="rId3"/>
          <a:stretch>
            <a:fillRect/>
          </a:stretch>
        </p:blipFill>
        <p:spPr>
          <a:xfrm>
            <a:off x="5508683" y="2249487"/>
            <a:ext cx="5538728" cy="4023485"/>
          </a:xfrm>
          <a:prstGeom prst="rect">
            <a:avLst/>
          </a:prstGeom>
        </p:spPr>
      </p:pic>
    </p:spTree>
    <p:extLst>
      <p:ext uri="{BB962C8B-B14F-4D97-AF65-F5344CB8AC3E}">
        <p14:creationId xmlns:p14="http://schemas.microsoft.com/office/powerpoint/2010/main" val="15410467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Microsoft YaHei" charset="-122"/>
                <a:ea typeface="Microsoft YaHei" charset="-122"/>
                <a:cs typeface="Microsoft YaHei" charset="-122"/>
              </a:rPr>
              <a:t>Lab1-</a:t>
            </a:r>
            <a:r>
              <a:rPr lang="zh-CN" altLang="en-US" dirty="0">
                <a:latin typeface="Microsoft YaHei" charset="-122"/>
                <a:ea typeface="Microsoft YaHei" charset="-122"/>
                <a:cs typeface="Microsoft YaHei" charset="-122"/>
              </a:rPr>
              <a:t>操作系统的引导</a:t>
            </a:r>
            <a:endParaRPr lang="en-US" dirty="0"/>
          </a:p>
        </p:txBody>
      </p:sp>
      <p:sp>
        <p:nvSpPr>
          <p:cNvPr id="3" name="Content Placeholder 2"/>
          <p:cNvSpPr>
            <a:spLocks noGrp="1"/>
          </p:cNvSpPr>
          <p:nvPr>
            <p:ph idx="1"/>
          </p:nvPr>
        </p:nvSpPr>
        <p:spPr/>
        <p:txBody>
          <a:bodyPr/>
          <a:lstStyle/>
          <a:p>
            <a:r>
              <a:rPr lang="zh-CN" altLang="en-US" dirty="0">
                <a:latin typeface="Microsoft YaHei" charset="-122"/>
                <a:ea typeface="Microsoft YaHei" charset="-122"/>
                <a:cs typeface="Microsoft YaHei" charset="-122"/>
              </a:rPr>
              <a:t>有时，继承传统意味着别手蹩脚。</a:t>
            </a:r>
            <a:r>
              <a:rPr lang="en-US" altLang="zh-CN" dirty="0" smtClean="0">
                <a:latin typeface="Microsoft YaHei" charset="-122"/>
                <a:ea typeface="Microsoft YaHei" charset="-122"/>
                <a:cs typeface="Microsoft YaHei" charset="-122"/>
              </a:rPr>
              <a:t>x86</a:t>
            </a:r>
            <a:r>
              <a:rPr lang="zh-CN" altLang="en-US" dirty="0" smtClean="0">
                <a:latin typeface="Microsoft YaHei" charset="-122"/>
                <a:ea typeface="Microsoft YaHei" charset="-122"/>
                <a:cs typeface="Microsoft YaHei" charset="-122"/>
              </a:rPr>
              <a:t> 计算机</a:t>
            </a:r>
            <a:r>
              <a:rPr lang="zh-CN" altLang="en-US" dirty="0">
                <a:latin typeface="Microsoft YaHei" charset="-122"/>
                <a:ea typeface="Microsoft YaHei" charset="-122"/>
                <a:cs typeface="Microsoft YaHei" charset="-122"/>
              </a:rPr>
              <a:t>为了向下兼容，导致启动过程比较复杂。请找</a:t>
            </a:r>
            <a:r>
              <a:rPr lang="zh-CN" altLang="en-US" dirty="0" smtClean="0">
                <a:latin typeface="Microsoft YaHei" charset="-122"/>
                <a:ea typeface="Microsoft YaHei" charset="-122"/>
                <a:cs typeface="Microsoft YaHei" charset="-122"/>
              </a:rPr>
              <a:t>出 </a:t>
            </a:r>
            <a:r>
              <a:rPr lang="en-US" altLang="zh-CN" dirty="0" smtClean="0">
                <a:latin typeface="Microsoft YaHei" charset="-122"/>
                <a:ea typeface="Microsoft YaHei" charset="-122"/>
                <a:cs typeface="Microsoft YaHei" charset="-122"/>
              </a:rPr>
              <a:t>x86</a:t>
            </a:r>
            <a:r>
              <a:rPr lang="zh-CN" altLang="en-US" dirty="0" smtClean="0">
                <a:latin typeface="Microsoft YaHei" charset="-122"/>
                <a:ea typeface="Microsoft YaHei" charset="-122"/>
                <a:cs typeface="Microsoft YaHei" charset="-122"/>
              </a:rPr>
              <a:t> 计算机</a:t>
            </a:r>
            <a:r>
              <a:rPr lang="zh-CN" altLang="en-US" dirty="0">
                <a:latin typeface="Microsoft YaHei" charset="-122"/>
                <a:ea typeface="Microsoft YaHei" charset="-122"/>
                <a:cs typeface="Microsoft YaHei" charset="-122"/>
              </a:rPr>
              <a:t>启动过程中，被硬件强制，软件必须遵守的两个“多此一举”的步骤（多找几个也无妨），说说它们为什么多此一举，并设计更简洁的替代方案</a:t>
            </a:r>
            <a:r>
              <a:rPr lang="zh-CN" altLang="en-US" dirty="0" smtClean="0">
                <a:latin typeface="Microsoft YaHei" charset="-122"/>
                <a:ea typeface="Microsoft YaHei" charset="-122"/>
                <a:cs typeface="Microsoft YaHei" charset="-122"/>
              </a:rPr>
              <a:t>。</a:t>
            </a:r>
            <a:endParaRPr lang="en-US" altLang="zh-CN" dirty="0" smtClean="0">
              <a:latin typeface="Microsoft YaHei" charset="-122"/>
              <a:ea typeface="Microsoft YaHei" charset="-122"/>
              <a:cs typeface="Microsoft YaHei" charset="-122"/>
            </a:endParaRPr>
          </a:p>
          <a:p>
            <a:endParaRPr lang="en-US" altLang="zh-CN" dirty="0">
              <a:latin typeface="Microsoft YaHei" charset="-122"/>
              <a:ea typeface="Microsoft YaHei" charset="-122"/>
              <a:cs typeface="Microsoft YaHei" charset="-122"/>
            </a:endParaRPr>
          </a:p>
          <a:p>
            <a:pPr lvl="1"/>
            <a:r>
              <a:rPr lang="en-US" altLang="zh-CN" dirty="0" smtClean="0">
                <a:latin typeface="Microsoft YaHei" charset="-122"/>
                <a:ea typeface="Microsoft YaHei" charset="-122"/>
                <a:cs typeface="Microsoft YaHei" charset="-122"/>
              </a:rPr>
              <a:t>BIOS</a:t>
            </a:r>
            <a:r>
              <a:rPr lang="zh-CN" altLang="en-US" dirty="0">
                <a:latin typeface="Microsoft YaHei" charset="-122"/>
                <a:ea typeface="Microsoft YaHei" charset="-122"/>
                <a:cs typeface="Microsoft YaHei" charset="-122"/>
              </a:rPr>
              <a:t>初始化中断向量表后，会将启动</a:t>
            </a:r>
            <a:r>
              <a:rPr lang="zh-CN" altLang="en-US" dirty="0" smtClean="0">
                <a:latin typeface="Microsoft YaHei" charset="-122"/>
                <a:ea typeface="Microsoft YaHei" charset="-122"/>
                <a:cs typeface="Microsoft YaHei" charset="-122"/>
              </a:rPr>
              <a:t>设备 </a:t>
            </a:r>
            <a:r>
              <a:rPr lang="en-US" altLang="zh-CN" dirty="0" err="1" smtClean="0">
                <a:latin typeface="Microsoft YaHei" charset="-122"/>
                <a:ea typeface="Microsoft YaHei" charset="-122"/>
                <a:cs typeface="Microsoft YaHei" charset="-122"/>
              </a:rPr>
              <a:t>bootsect.s</a:t>
            </a:r>
            <a:r>
              <a:rPr lang="zh-CN" altLang="en-US" dirty="0" smtClean="0">
                <a:latin typeface="Microsoft YaHei" charset="-122"/>
                <a:ea typeface="Microsoft YaHei" charset="-122"/>
                <a:cs typeface="Microsoft YaHei" charset="-122"/>
              </a:rPr>
              <a:t> 引导</a:t>
            </a:r>
            <a:r>
              <a:rPr lang="zh-CN" altLang="en-US" dirty="0">
                <a:latin typeface="Microsoft YaHei" charset="-122"/>
                <a:ea typeface="Microsoft YaHei" charset="-122"/>
                <a:cs typeface="Microsoft YaHei" charset="-122"/>
              </a:rPr>
              <a:t>扇区读入</a:t>
            </a:r>
            <a:r>
              <a:rPr lang="en-US" dirty="0">
                <a:latin typeface="Microsoft YaHei" charset="-122"/>
                <a:ea typeface="Microsoft YaHei" charset="-122"/>
                <a:cs typeface="Microsoft YaHei" charset="-122"/>
              </a:rPr>
              <a:t> 0x7c00 </a:t>
            </a:r>
            <a:r>
              <a:rPr lang="zh-CN" altLang="en-US" dirty="0">
                <a:latin typeface="Microsoft YaHei" charset="-122"/>
                <a:ea typeface="Microsoft YaHei" charset="-122"/>
                <a:cs typeface="Microsoft YaHei" charset="-122"/>
              </a:rPr>
              <a:t>处</a:t>
            </a:r>
            <a:r>
              <a:rPr lang="zh-CN" altLang="en-US" dirty="0" smtClean="0">
                <a:latin typeface="Microsoft YaHei" charset="-122"/>
                <a:ea typeface="Microsoft YaHei" charset="-122"/>
                <a:cs typeface="Microsoft YaHei" charset="-122"/>
              </a:rPr>
              <a:t>，跳</a:t>
            </a:r>
            <a:r>
              <a:rPr lang="zh-CN" altLang="en-US" dirty="0">
                <a:latin typeface="Microsoft YaHei" charset="-122"/>
                <a:ea typeface="Microsoft YaHei" charset="-122"/>
                <a:cs typeface="Microsoft YaHei" charset="-122"/>
              </a:rPr>
              <a:t>到</a:t>
            </a:r>
            <a:r>
              <a:rPr lang="en-US" dirty="0">
                <a:latin typeface="Microsoft YaHei" charset="-122"/>
                <a:ea typeface="Microsoft YaHei" charset="-122"/>
                <a:cs typeface="Microsoft YaHei" charset="-122"/>
              </a:rPr>
              <a:t> 0x7c00 </a:t>
            </a:r>
            <a:r>
              <a:rPr lang="zh-CN" altLang="en-US" dirty="0">
                <a:latin typeface="Microsoft YaHei" charset="-122"/>
                <a:ea typeface="Microsoft YaHei" charset="-122"/>
                <a:cs typeface="Microsoft YaHei" charset="-122"/>
              </a:rPr>
              <a:t>开始执行，接着</a:t>
            </a:r>
            <a:r>
              <a:rPr lang="zh-CN" altLang="en-US" dirty="0" smtClean="0">
                <a:latin typeface="Microsoft YaHei" charset="-122"/>
                <a:ea typeface="Microsoft YaHei" charset="-122"/>
                <a:cs typeface="Microsoft YaHei" charset="-122"/>
              </a:rPr>
              <a:t>，因为</a:t>
            </a:r>
            <a:r>
              <a:rPr lang="en-US" altLang="zh-CN" dirty="0" err="1" smtClean="0">
                <a:latin typeface="Microsoft YaHei" charset="-122"/>
                <a:ea typeface="Microsoft YaHei" charset="-122"/>
                <a:cs typeface="Microsoft YaHei" charset="-122"/>
              </a:rPr>
              <a:t>setup.s</a:t>
            </a:r>
            <a:r>
              <a:rPr lang="zh-CN" altLang="en-US" dirty="0" smtClean="0">
                <a:latin typeface="Microsoft YaHei" charset="-122"/>
                <a:ea typeface="Microsoft YaHei" charset="-122"/>
                <a:cs typeface="Microsoft YaHei" charset="-122"/>
              </a:rPr>
              <a:t>会把从硬件中读取出来的信息放入</a:t>
            </a:r>
            <a:r>
              <a:rPr lang="en-US" altLang="zh-CN" dirty="0" smtClean="0">
                <a:latin typeface="Microsoft YaHei" charset="-122"/>
                <a:ea typeface="Microsoft YaHei" charset="-122"/>
                <a:cs typeface="Microsoft YaHei" charset="-122"/>
              </a:rPr>
              <a:t>0x90000</a:t>
            </a:r>
            <a:r>
              <a:rPr lang="zh-CN" altLang="en-US" dirty="0" smtClean="0">
                <a:latin typeface="Microsoft YaHei" charset="-122"/>
                <a:ea typeface="Microsoft YaHei" charset="-122"/>
                <a:cs typeface="Microsoft YaHei" charset="-122"/>
              </a:rPr>
              <a:t>处，因此</a:t>
            </a:r>
            <a:r>
              <a:rPr lang="en-US" altLang="zh-CN" dirty="0" err="1" smtClean="0">
                <a:latin typeface="Microsoft YaHei" charset="-122"/>
                <a:ea typeface="Microsoft YaHei" charset="-122"/>
                <a:cs typeface="Microsoft YaHei" charset="-122"/>
              </a:rPr>
              <a:t>bootsect.s</a:t>
            </a:r>
            <a:r>
              <a:rPr lang="zh-CN" altLang="en-US" dirty="0" smtClean="0">
                <a:latin typeface="Microsoft YaHei" charset="-122"/>
                <a:ea typeface="Microsoft YaHei" charset="-122"/>
                <a:cs typeface="Microsoft YaHei" charset="-122"/>
              </a:rPr>
              <a:t> 又</a:t>
            </a:r>
            <a:r>
              <a:rPr lang="zh-CN" altLang="en-US" dirty="0">
                <a:latin typeface="Microsoft YaHei" charset="-122"/>
                <a:ea typeface="Microsoft YaHei" charset="-122"/>
                <a:cs typeface="Microsoft YaHei" charset="-122"/>
              </a:rPr>
              <a:t>会将自己</a:t>
            </a:r>
            <a:r>
              <a:rPr lang="zh-CN" altLang="en-US" dirty="0" smtClean="0">
                <a:latin typeface="Microsoft YaHei" charset="-122"/>
                <a:ea typeface="Microsoft YaHei" charset="-122"/>
                <a:cs typeface="Microsoft YaHei" charset="-122"/>
              </a:rPr>
              <a:t>移动到</a:t>
            </a:r>
            <a:r>
              <a:rPr lang="en-US" altLang="zh-CN" dirty="0" smtClean="0">
                <a:latin typeface="Microsoft YaHei" charset="-122"/>
                <a:ea typeface="Microsoft YaHei" charset="-122"/>
                <a:cs typeface="Microsoft YaHei" charset="-122"/>
              </a:rPr>
              <a:t>0x90000</a:t>
            </a:r>
            <a:r>
              <a:rPr lang="zh-CN" altLang="en-US" dirty="0" smtClean="0">
                <a:latin typeface="Microsoft YaHei" charset="-122"/>
                <a:ea typeface="Microsoft YaHei" charset="-122"/>
                <a:cs typeface="Microsoft YaHei" charset="-122"/>
              </a:rPr>
              <a:t>的的</a:t>
            </a:r>
            <a:r>
              <a:rPr lang="zh-CN" altLang="en-US" dirty="0">
                <a:latin typeface="Microsoft YaHei" charset="-122"/>
                <a:ea typeface="Microsoft YaHei" charset="-122"/>
                <a:cs typeface="Microsoft YaHei" charset="-122"/>
              </a:rPr>
              <a:t>位置</a:t>
            </a:r>
            <a:r>
              <a:rPr lang="zh-CN" altLang="en-US" dirty="0" smtClean="0">
                <a:latin typeface="Microsoft YaHei" charset="-122"/>
                <a:ea typeface="Microsoft YaHei" charset="-122"/>
                <a:cs typeface="Microsoft YaHei" charset="-122"/>
              </a:rPr>
              <a:t>，这样</a:t>
            </a:r>
            <a:r>
              <a:rPr lang="zh-CN" altLang="en-US" dirty="0">
                <a:latin typeface="Microsoft YaHei" charset="-122"/>
                <a:ea typeface="Microsoft YaHei" charset="-122"/>
                <a:cs typeface="Microsoft YaHei" charset="-122"/>
              </a:rPr>
              <a:t>先移动是多此一举的</a:t>
            </a:r>
            <a:r>
              <a:rPr lang="zh-CN" altLang="en-US" dirty="0" smtClean="0">
                <a:latin typeface="Microsoft YaHei" charset="-122"/>
                <a:ea typeface="Microsoft YaHei" charset="-122"/>
                <a:cs typeface="Microsoft YaHei" charset="-122"/>
              </a:rPr>
              <a:t>。因此我们应该尽量</a:t>
            </a:r>
            <a:r>
              <a:rPr lang="zh-CN" altLang="en-US" dirty="0">
                <a:latin typeface="Microsoft YaHei" charset="-122"/>
                <a:ea typeface="Microsoft YaHei" charset="-122"/>
                <a:cs typeface="Microsoft YaHei" charset="-122"/>
              </a:rPr>
              <a:t>扩大实地址模式</a:t>
            </a:r>
            <a:r>
              <a:rPr lang="zh-CN" altLang="en-US" dirty="0" smtClean="0">
                <a:latin typeface="Microsoft YaHei" charset="-122"/>
                <a:ea typeface="Microsoft YaHei" charset="-122"/>
                <a:cs typeface="Microsoft YaHei" charset="-122"/>
              </a:rPr>
              <a:t>下</a:t>
            </a:r>
            <a:r>
              <a:rPr lang="en-US" altLang="zh-CN" dirty="0" smtClean="0">
                <a:latin typeface="Microsoft YaHei" charset="-122"/>
                <a:ea typeface="Microsoft YaHei" charset="-122"/>
                <a:cs typeface="Microsoft YaHei" charset="-122"/>
              </a:rPr>
              <a:t>ROM—BIOS</a:t>
            </a:r>
            <a:r>
              <a:rPr lang="zh-CN" altLang="en-US" dirty="0" smtClean="0">
                <a:latin typeface="Microsoft YaHei" charset="-122"/>
                <a:ea typeface="Microsoft YaHei" charset="-122"/>
                <a:cs typeface="Microsoft YaHei" charset="-122"/>
              </a:rPr>
              <a:t>的内存寻址范围，</a:t>
            </a:r>
            <a:r>
              <a:rPr lang="zh-CN" altLang="en-US" dirty="0">
                <a:latin typeface="Microsoft YaHei" charset="-122"/>
                <a:ea typeface="Microsoft YaHei" charset="-122"/>
                <a:cs typeface="Microsoft YaHei" charset="-122"/>
              </a:rPr>
              <a:t>如引导扇区加载到</a:t>
            </a:r>
            <a:r>
              <a:rPr lang="en-US" altLang="zh-CN" dirty="0">
                <a:latin typeface="Microsoft YaHei" charset="-122"/>
                <a:ea typeface="Microsoft YaHei" charset="-122"/>
                <a:cs typeface="Microsoft YaHei" charset="-122"/>
              </a:rPr>
              <a:t>0x90000</a:t>
            </a:r>
            <a:r>
              <a:rPr lang="zh-CN" altLang="en-US" dirty="0">
                <a:latin typeface="Microsoft YaHei" charset="-122"/>
                <a:ea typeface="Microsoft YaHei" charset="-122"/>
                <a:cs typeface="Microsoft YaHei" charset="-122"/>
              </a:rPr>
              <a:t>等内存高地址处而不是</a:t>
            </a:r>
            <a:r>
              <a:rPr lang="en-US" altLang="zh-CN" dirty="0">
                <a:latin typeface="Microsoft YaHei" charset="-122"/>
                <a:ea typeface="Microsoft YaHei" charset="-122"/>
                <a:cs typeface="Microsoft YaHei" charset="-122"/>
              </a:rPr>
              <a:t>0x7c00</a:t>
            </a:r>
            <a:r>
              <a:rPr lang="zh-CN" altLang="en-US" dirty="0">
                <a:latin typeface="Microsoft YaHei" charset="-122"/>
                <a:ea typeface="Microsoft YaHei" charset="-122"/>
                <a:cs typeface="Microsoft YaHei" charset="-122"/>
              </a:rPr>
              <a:t>。</a:t>
            </a:r>
            <a:endParaRPr 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997093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Microsoft YaHei" charset="-122"/>
                <a:ea typeface="Microsoft YaHei" charset="-122"/>
                <a:cs typeface="Microsoft YaHei" charset="-122"/>
              </a:rPr>
              <a:t>Lab2-</a:t>
            </a:r>
            <a:r>
              <a:rPr lang="zh-CN" altLang="en-US" dirty="0" smtClean="0">
                <a:latin typeface="Microsoft YaHei" charset="-122"/>
                <a:ea typeface="Microsoft YaHei" charset="-122"/>
                <a:cs typeface="Microsoft YaHei" charset="-122"/>
              </a:rPr>
              <a:t>系统调用</a:t>
            </a:r>
            <a:endParaRPr lang="en-US" dirty="0">
              <a:latin typeface="Microsoft YaHei" charset="-122"/>
              <a:ea typeface="Microsoft YaHei" charset="-122"/>
              <a:cs typeface="Microsoft YaHei" charset="-122"/>
            </a:endParaRPr>
          </a:p>
        </p:txBody>
      </p:sp>
      <p:sp>
        <p:nvSpPr>
          <p:cNvPr id="3" name="Content Placeholder 2"/>
          <p:cNvSpPr>
            <a:spLocks noGrp="1"/>
          </p:cNvSpPr>
          <p:nvPr>
            <p:ph idx="1"/>
          </p:nvPr>
        </p:nvSpPr>
        <p:spPr/>
        <p:txBody>
          <a:bodyPr>
            <a:normAutofit/>
          </a:bodyPr>
          <a:lstStyle/>
          <a:p>
            <a:r>
              <a:rPr lang="zh-CN" altLang="en-US" dirty="0" smtClean="0">
                <a:latin typeface="Microsoft YaHei" charset="-122"/>
                <a:ea typeface="Microsoft YaHei" charset="-122"/>
                <a:cs typeface="Microsoft YaHei" charset="-122"/>
              </a:rPr>
              <a:t>实验目的：</a:t>
            </a:r>
            <a:endParaRPr lang="en-US" altLang="zh-CN" dirty="0" smtClean="0">
              <a:latin typeface="Microsoft YaHei" charset="-122"/>
              <a:ea typeface="Microsoft YaHei" charset="-122"/>
              <a:cs typeface="Microsoft YaHei" charset="-122"/>
            </a:endParaRPr>
          </a:p>
          <a:p>
            <a:pPr lvl="1"/>
            <a:r>
              <a:rPr lang="zh-CN" altLang="en-US" sz="1600" dirty="0">
                <a:latin typeface="Microsoft YaHei" charset="-122"/>
                <a:ea typeface="Microsoft YaHei" charset="-122"/>
                <a:cs typeface="Microsoft YaHei" charset="-122"/>
              </a:rPr>
              <a:t>建立对系统调用接口的深入认识</a:t>
            </a:r>
          </a:p>
          <a:p>
            <a:pPr lvl="1"/>
            <a:r>
              <a:rPr lang="zh-CN" altLang="en-US" sz="1600" dirty="0">
                <a:latin typeface="Microsoft YaHei" charset="-122"/>
                <a:ea typeface="Microsoft YaHei" charset="-122"/>
                <a:cs typeface="Microsoft YaHei" charset="-122"/>
              </a:rPr>
              <a:t>掌握系统调用的基本过程</a:t>
            </a:r>
          </a:p>
          <a:p>
            <a:pPr lvl="1"/>
            <a:r>
              <a:rPr lang="zh-CN" altLang="en-US" sz="1600" dirty="0">
                <a:latin typeface="Microsoft YaHei" charset="-122"/>
                <a:ea typeface="Microsoft YaHei" charset="-122"/>
                <a:cs typeface="Microsoft YaHei" charset="-122"/>
              </a:rPr>
              <a:t>能完成系统调用的全面控制</a:t>
            </a:r>
          </a:p>
          <a:p>
            <a:r>
              <a:rPr lang="zh-CN" altLang="en-US" dirty="0" smtClean="0">
                <a:latin typeface="Microsoft YaHei" charset="-122"/>
                <a:ea typeface="Microsoft YaHei" charset="-122"/>
                <a:cs typeface="Microsoft YaHei" charset="-122"/>
              </a:rPr>
              <a:t>基本内容：</a:t>
            </a:r>
            <a:endParaRPr lang="en-US" altLang="zh-CN" dirty="0" smtClean="0">
              <a:latin typeface="Microsoft YaHei" charset="-122"/>
              <a:ea typeface="Microsoft YaHei" charset="-122"/>
              <a:cs typeface="Microsoft YaHei" charset="-122"/>
            </a:endParaRPr>
          </a:p>
          <a:p>
            <a:pPr lvl="1"/>
            <a:r>
              <a:rPr lang="zh-CN" altLang="en-US" sz="1600" dirty="0">
                <a:latin typeface="Microsoft YaHei" charset="-122"/>
                <a:ea typeface="Microsoft YaHei" charset="-122"/>
                <a:cs typeface="Microsoft YaHei" charset="-122"/>
              </a:rPr>
              <a:t>此次实验的基本内容是：在</a:t>
            </a:r>
            <a:r>
              <a:rPr lang="en-US" altLang="zh-CN" sz="1600" dirty="0">
                <a:latin typeface="Microsoft YaHei" charset="-122"/>
                <a:ea typeface="Microsoft YaHei" charset="-122"/>
                <a:cs typeface="Microsoft YaHei" charset="-122"/>
              </a:rPr>
              <a:t>Linux 0.11</a:t>
            </a:r>
            <a:r>
              <a:rPr lang="zh-CN" altLang="en-US" sz="1600" dirty="0">
                <a:latin typeface="Microsoft YaHei" charset="-122"/>
                <a:ea typeface="Microsoft YaHei" charset="-122"/>
                <a:cs typeface="Microsoft YaHei" charset="-122"/>
              </a:rPr>
              <a:t>上添加两个系统</a:t>
            </a:r>
            <a:r>
              <a:rPr lang="zh-CN" altLang="en-US" sz="1600" dirty="0" smtClean="0">
                <a:latin typeface="Microsoft YaHei" charset="-122"/>
                <a:ea typeface="Microsoft YaHei" charset="-122"/>
                <a:cs typeface="Microsoft YaHei" charset="-122"/>
              </a:rPr>
              <a:t>调用</a:t>
            </a:r>
            <a:r>
              <a:rPr lang="mr-IN" sz="1600" b="1" dirty="0" err="1">
                <a:latin typeface="Microsoft YaHei" charset="-122"/>
                <a:ea typeface="Microsoft YaHei" charset="-122"/>
                <a:cs typeface="Microsoft YaHei" charset="-122"/>
              </a:rPr>
              <a:t>iam</a:t>
            </a:r>
            <a:r>
              <a:rPr lang="mr-IN" sz="1600" b="1" dirty="0" smtClean="0">
                <a:latin typeface="Microsoft YaHei" charset="-122"/>
                <a:ea typeface="Microsoft YaHei" charset="-122"/>
                <a:cs typeface="Microsoft YaHei" charset="-122"/>
              </a:rPr>
              <a:t>()</a:t>
            </a:r>
            <a:r>
              <a:rPr lang="zh-CN" altLang="en-US" sz="1600" b="1" dirty="0" smtClean="0">
                <a:latin typeface="Microsoft YaHei" charset="-122"/>
                <a:ea typeface="Microsoft YaHei" charset="-122"/>
                <a:cs typeface="Microsoft YaHei" charset="-122"/>
              </a:rPr>
              <a:t>，</a:t>
            </a:r>
            <a:r>
              <a:rPr lang="en-US" sz="1600" b="1" dirty="0">
                <a:latin typeface="Microsoft YaHei" charset="-122"/>
                <a:ea typeface="Microsoft YaHei" charset="-122"/>
                <a:cs typeface="Microsoft YaHei" charset="-122"/>
              </a:rPr>
              <a:t> </a:t>
            </a:r>
            <a:r>
              <a:rPr lang="en-US" sz="1600" b="1" dirty="0" err="1">
                <a:latin typeface="Microsoft YaHei" charset="-122"/>
                <a:ea typeface="Microsoft YaHei" charset="-122"/>
                <a:cs typeface="Microsoft YaHei" charset="-122"/>
              </a:rPr>
              <a:t>whoami</a:t>
            </a:r>
            <a:r>
              <a:rPr lang="en-US" sz="1600" b="1" dirty="0" smtClean="0">
                <a:latin typeface="Microsoft YaHei" charset="-122"/>
                <a:ea typeface="Microsoft YaHei" charset="-122"/>
                <a:cs typeface="Microsoft YaHei" charset="-122"/>
              </a:rPr>
              <a:t>()</a:t>
            </a:r>
            <a:r>
              <a:rPr lang="zh-CN" altLang="en-US" sz="1600" b="1" dirty="0" smtClean="0">
                <a:latin typeface="Microsoft YaHei" charset="-122"/>
                <a:ea typeface="Microsoft YaHei" charset="-122"/>
                <a:cs typeface="Microsoft YaHei" charset="-122"/>
              </a:rPr>
              <a:t>，然后测试。</a:t>
            </a:r>
            <a:endParaRPr lang="mr-IN" sz="1600" b="1" dirty="0">
              <a:latin typeface="Microsoft YaHei" charset="-122"/>
              <a:ea typeface="Microsoft YaHei" charset="-122"/>
              <a:cs typeface="Microsoft YaHei" charset="-122"/>
            </a:endParaRPr>
          </a:p>
          <a:p>
            <a:pPr lvl="1"/>
            <a:endParaRPr lang="en-US" altLang="zh-CN" dirty="0" smtClean="0">
              <a:latin typeface="Microsoft YaHei" charset="-122"/>
              <a:ea typeface="Microsoft YaHei" charset="-122"/>
              <a:cs typeface="Microsoft YaHei" charset="-122"/>
            </a:endParaRPr>
          </a:p>
          <a:p>
            <a:pPr lvl="1"/>
            <a:endParaRPr lang="en-US" altLang="zh-CN" dirty="0" smtClean="0"/>
          </a:p>
          <a:p>
            <a:endParaRPr lang="zh-CN" altLang="en-US" dirty="0"/>
          </a:p>
        </p:txBody>
      </p:sp>
    </p:spTree>
    <p:extLst>
      <p:ext uri="{BB962C8B-B14F-4D97-AF65-F5344CB8AC3E}">
        <p14:creationId xmlns:p14="http://schemas.microsoft.com/office/powerpoint/2010/main" val="35398682"/>
      </p:ext>
    </p:extLst>
  </p:cSld>
  <p:clrMapOvr>
    <a:masterClrMapping/>
  </p:clrMapOvr>
  <p:timing>
    <p:tnLst>
      <p:par>
        <p:cTn id="1" dur="indefinite" restart="never" nodeType="tmRoot"/>
      </p:par>
    </p:tnLst>
  </p:timing>
</p:sld>
</file>

<file path=ppt/theme/theme1.xml><?xml version="1.0" encoding="utf-8"?>
<a:theme xmlns:a="http://schemas.openxmlformats.org/drawingml/2006/main" name="Badge">
  <a:themeElements>
    <a:clrScheme name="Badge">
      <a:dk1>
        <a:sysClr val="windowText" lastClr="000000"/>
      </a:dk1>
      <a:lt1>
        <a:sysClr val="window" lastClr="FFFFFF"/>
      </a:lt1>
      <a:dk2>
        <a:srgbClr val="0B082E"/>
      </a:dk2>
      <a:lt2>
        <a:srgbClr val="F3F3F2"/>
      </a:lt2>
      <a:accent1>
        <a:srgbClr val="62B4C6"/>
      </a:accent1>
      <a:accent2>
        <a:srgbClr val="1B376E"/>
      </a:accent2>
      <a:accent3>
        <a:srgbClr val="9EBE55"/>
      </a:accent3>
      <a:accent4>
        <a:srgbClr val="C65E5E"/>
      </a:accent4>
      <a:accent5>
        <a:srgbClr val="D3BA55"/>
      </a:accent5>
      <a:accent6>
        <a:srgbClr val="96648A"/>
      </a:accent6>
      <a:hlink>
        <a:srgbClr val="62B4C6"/>
      </a:hlink>
      <a:folHlink>
        <a:srgbClr val="96648A"/>
      </a:folHlink>
    </a:clrScheme>
    <a:fontScheme name="Badge">
      <a:majorFont>
        <a:latin typeface="Impact" panose="020B0806030902050204"/>
        <a:ea typeface=""/>
        <a:cs typeface=""/>
      </a:majorFont>
      <a:minorFont>
        <a:latin typeface="Gill Sans MT" panose="020B0502020104020203"/>
        <a:ea typeface=""/>
        <a:cs typeface=""/>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D71F8F05-6246-47AF-9E68-E57F6C93F7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Badge</Template>
  <TotalTime>1186</TotalTime>
  <Words>3272</Words>
  <Application>Microsoft Macintosh PowerPoint</Application>
  <PresentationFormat>Widescreen</PresentationFormat>
  <Paragraphs>292</Paragraphs>
  <Slides>53</Slides>
  <Notes>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53</vt:i4>
      </vt:variant>
    </vt:vector>
  </HeadingPairs>
  <TitlesOfParts>
    <vt:vector size="64" baseType="lpstr">
      <vt:lpstr>Calibri</vt:lpstr>
      <vt:lpstr>Gill Sans MT</vt:lpstr>
      <vt:lpstr>Impact</vt:lpstr>
      <vt:lpstr>Microsoft YaHei</vt:lpstr>
      <vt:lpstr>Microsoft YaHei</vt:lpstr>
      <vt:lpstr>Times New Roman</vt:lpstr>
      <vt:lpstr>Tw Cen MT</vt:lpstr>
      <vt:lpstr>verdana</vt:lpstr>
      <vt:lpstr>宋体</vt:lpstr>
      <vt:lpstr>Arial</vt:lpstr>
      <vt:lpstr>Badge</vt:lpstr>
      <vt:lpstr>2017秋季学期-操作系统实验</vt:lpstr>
      <vt:lpstr>Lab1-操作系统的引导</vt:lpstr>
      <vt:lpstr>Lab1-操作系统的引导</vt:lpstr>
      <vt:lpstr>Lab1-操作系统的引导</vt:lpstr>
      <vt:lpstr>Lab1-操作系统的引导</vt:lpstr>
      <vt:lpstr>Lab1-操作系统的引导</vt:lpstr>
      <vt:lpstr>Lab1-操作系统的引导</vt:lpstr>
      <vt:lpstr>Lab1-操作系统的引导</vt:lpstr>
      <vt:lpstr>Lab2-系统调用</vt:lpstr>
      <vt:lpstr>Lab2-系统调用</vt:lpstr>
      <vt:lpstr>Lab2-系统调用</vt:lpstr>
      <vt:lpstr>Lab2-系统调用</vt:lpstr>
      <vt:lpstr>Lab2-系统调用</vt:lpstr>
      <vt:lpstr>Lab2-系统调用</vt:lpstr>
      <vt:lpstr>Lab2-系统调用</vt:lpstr>
      <vt:lpstr>Lab2-系统调用</vt:lpstr>
      <vt:lpstr>Lab2-系统调用</vt:lpstr>
      <vt:lpstr>Lab2-系统调用</vt:lpstr>
      <vt:lpstr>Lab2-系统调用</vt:lpstr>
      <vt:lpstr>Lab3-进程运行轨迹的跟踪与统计</vt:lpstr>
      <vt:lpstr>Lab3-进程运行轨迹的跟踪与统计</vt:lpstr>
      <vt:lpstr>Lab3-进程运行轨迹的跟踪与统计</vt:lpstr>
      <vt:lpstr>Lab3-进程运行轨迹的跟踪与统计</vt:lpstr>
      <vt:lpstr>Lab3-进程运行轨迹的跟踪与统计</vt:lpstr>
      <vt:lpstr>Lab3-进程运行轨迹的跟踪与统计</vt:lpstr>
      <vt:lpstr>Lab3-进程运行轨迹的跟踪与统计</vt:lpstr>
      <vt:lpstr>Lab3-进程运行轨迹的跟踪与统计</vt:lpstr>
      <vt:lpstr>Lab3-进程运行轨迹的跟踪与统计</vt:lpstr>
      <vt:lpstr>Lab3-进程运行轨迹的跟踪与统计</vt:lpstr>
      <vt:lpstr>PowerPoint Presentation</vt:lpstr>
      <vt:lpstr>Lab3-进程运行轨迹的跟踪与统计</vt:lpstr>
      <vt:lpstr>Lab3-进程运行轨迹的跟踪与统计</vt:lpstr>
      <vt:lpstr>Lab3-进程运行轨迹的跟踪与统计</vt:lpstr>
      <vt:lpstr>Lab3-进程运行轨迹的跟踪与统计</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2017秋季学期-操作系统实验</dc:title>
  <dc:creator>李博</dc:creator>
  <cp:lastModifiedBy>李博</cp:lastModifiedBy>
  <cp:revision>78</cp:revision>
  <dcterms:created xsi:type="dcterms:W3CDTF">2018-01-12T08:25:44Z</dcterms:created>
  <dcterms:modified xsi:type="dcterms:W3CDTF">2018-01-13T04:50:14Z</dcterms:modified>
</cp:coreProperties>
</file>